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81" r:id="rId7"/>
    <p:sldId id="286" r:id="rId8"/>
    <p:sldId id="279" r:id="rId9"/>
    <p:sldId id="280" r:id="rId10"/>
    <p:sldId id="282" r:id="rId11"/>
    <p:sldId id="285" r:id="rId12"/>
    <p:sldId id="283" r:id="rId13"/>
    <p:sldId id="284" r:id="rId14"/>
    <p:sldId id="287" r:id="rId15"/>
    <p:sldId id="276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 Kauenhowen" initials="EK" lastIdx="11" clrIdx="0">
    <p:extLst>
      <p:ext uri="{19B8F6BF-5375-455C-9EA6-DF929625EA0E}">
        <p15:presenceInfo xmlns:p15="http://schemas.microsoft.com/office/powerpoint/2012/main" userId="S-1-5-21-1043188639-1280238045-3085716842-12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02" d="100"/>
          <a:sy n="102" d="100"/>
        </p:scale>
        <p:origin x="-29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E2AB8-AF3A-4E12-8463-10B7B4CF50F2}" type="datetimeFigureOut">
              <a:rPr lang="de-DE" smtClean="0"/>
              <a:t>29.04.2022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A874E-0B5C-434F-AFB4-D5C1F2CAE8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21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C710E571-530C-4946-8253-F8791C72C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8" t="-5632" r="14105" b="50687"/>
          <a:stretch/>
        </p:blipFill>
        <p:spPr>
          <a:xfrm>
            <a:off x="1968000" y="2997004"/>
            <a:ext cx="10224000" cy="3293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D7597F-CEF9-4F27-9243-60CCCA6B7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00" y="1275851"/>
            <a:ext cx="9901237" cy="1881188"/>
          </a:xfrm>
        </p:spPr>
        <p:txBody>
          <a:bodyPr anchor="ctr"/>
          <a:lstStyle>
            <a:lvl1pPr algn="l">
              <a:defRPr sz="4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3AEE53E-B4A4-4104-A14F-E482D4FCF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403" y="3249114"/>
            <a:ext cx="9898775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DDB3804-947D-4BB3-B4D5-7ED4F73876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003" y="1629000"/>
            <a:ext cx="1265935" cy="28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13495AE-BA1B-490C-9451-F7BF79EBD3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00" y="2349000"/>
            <a:ext cx="1606512" cy="1368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89C91DA-98AD-4679-96D3-32364BED134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40" y="231113"/>
            <a:ext cx="1260720" cy="806776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509EEA94-67BF-4A6F-BFDF-2FCF43862A6F}"/>
              </a:ext>
            </a:extLst>
          </p:cNvPr>
          <p:cNvSpPr/>
          <p:nvPr userDrawn="1"/>
        </p:nvSpPr>
        <p:spPr>
          <a:xfrm>
            <a:off x="0" y="0"/>
            <a:ext cx="12193200" cy="46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C076E73-8E2A-4323-863E-FB657B36997D}"/>
              </a:ext>
            </a:extLst>
          </p:cNvPr>
          <p:cNvSpPr/>
          <p:nvPr userDrawn="1"/>
        </p:nvSpPr>
        <p:spPr>
          <a:xfrm>
            <a:off x="0" y="6739200"/>
            <a:ext cx="12192000" cy="11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3C27E9D-7463-4196-8D82-060FD0916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7" t="18280" r="6442" b="3436"/>
          <a:stretch/>
        </p:blipFill>
        <p:spPr>
          <a:xfrm>
            <a:off x="0" y="3717000"/>
            <a:ext cx="12192000" cy="304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1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Inh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715C8A-186E-459B-B87A-D3406A75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7491B7-2EA6-44BC-94D5-3DBCB617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E9A029-D75B-417F-9DB8-B8AB320EA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9" y="5376605"/>
            <a:ext cx="5435600" cy="57334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0F6146-DFEE-4F99-8570-8E02F1A4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34EDF1F-371E-43F8-A0CD-641A876C277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29427" y="1998663"/>
            <a:ext cx="4846639" cy="34099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838DC3E4-200D-4DC2-A2EF-29694DDAEC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5939" y="1628779"/>
            <a:ext cx="5435600" cy="3242483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06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5A1B41-368E-4153-B916-7574602D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C9DE28-F024-4AFD-8810-BFDA1385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EC88953-A785-47B1-AFF9-BDB1C5184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401" y="1627200"/>
            <a:ext cx="6492875" cy="432117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A56A27-597C-4144-BD98-4C9AB6EDC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44971" y="1628775"/>
            <a:ext cx="4131092" cy="432275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FFDE8D-8561-403A-94F6-0991E423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182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5A1B41-368E-4153-B916-7574602D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C9DE28-F024-4AFD-8810-BFDA1385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EC88953-A785-47B1-AFF9-BDB1C5184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4649" y="1628775"/>
            <a:ext cx="5436000" cy="432117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FFDE8D-8561-403A-94F6-0991E423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9A411B8-031D-4B1D-B393-ED20621F07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400" y="1628774"/>
            <a:ext cx="5435600" cy="4321176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834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5A1B41-368E-4153-B916-7574602D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C9DE28-F024-4AFD-8810-BFDA1385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EC88953-A785-47B1-AFF9-BDB1C5184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27252" y="1628779"/>
            <a:ext cx="3420000" cy="20161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FFDE8D-8561-403A-94F6-0991E423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9A411B8-031D-4B1D-B393-ED20621F07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400" y="1628774"/>
            <a:ext cx="3420000" cy="2016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1CEAED0-2572-4764-BFC8-0EB8D92637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400" y="3933825"/>
            <a:ext cx="3420000" cy="20160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4C2D890D-044C-4691-AB68-CB188520F4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400" y="3934800"/>
            <a:ext cx="3420000" cy="2016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4D54777-BC54-419F-A591-F261EAF105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8175" y="1628775"/>
            <a:ext cx="3417888" cy="43211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238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5A1B41-368E-4153-B916-7574602D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C9DE28-F024-4AFD-8810-BFDA1385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EC88953-A785-47B1-AFF9-BDB1C5184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27252" y="1628779"/>
            <a:ext cx="3420000" cy="20161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FFDE8D-8561-403A-94F6-0991E423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9A411B8-031D-4B1D-B393-ED20621F07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400" y="1628774"/>
            <a:ext cx="3456000" cy="2016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1CEAED0-2572-4764-BFC8-0EB8D92637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400" y="3933825"/>
            <a:ext cx="3456000" cy="20160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4C2D890D-044C-4691-AB68-CB188520F4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400" y="3934800"/>
            <a:ext cx="3420000" cy="2016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C0ED0CB-30C9-42CC-BEEF-DE812CDCEA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40676" y="1628779"/>
            <a:ext cx="3420000" cy="2016125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B5614DA7-23A7-4EB7-87DD-61F717B535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41600" y="3934804"/>
            <a:ext cx="3420000" cy="201612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859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CDAAE3-B96D-4E6E-BF57-D685B77F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03" y="6311109"/>
            <a:ext cx="7267575" cy="547200"/>
          </a:xfrm>
        </p:spPr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9E3EFD-702B-4D42-AB94-19563EE6E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2" y="1628775"/>
            <a:ext cx="9905761" cy="43211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A44D2E-E452-4FBD-8CE2-9F0A6CA0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4E3B84D-F899-438A-93E9-50FE1B3AD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28555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ufzählung mit 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CDAAE3-B96D-4E6E-BF57-D685B77F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03" y="6311109"/>
            <a:ext cx="7267575" cy="547200"/>
          </a:xfrm>
        </p:spPr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9E3EFD-702B-4D42-AB94-19563EE6E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2" y="1628775"/>
            <a:ext cx="9905761" cy="4321175"/>
          </a:xfrm>
        </p:spPr>
        <p:txBody>
          <a:bodyPr/>
          <a:lstStyle>
            <a:lvl1pPr marL="395990" indent="-395990">
              <a:buClr>
                <a:schemeClr val="accent2"/>
              </a:buClr>
              <a:buFont typeface="+mj-lt"/>
              <a:buAutoNum type="arabicPeriod"/>
              <a:defRPr/>
            </a:lvl1pPr>
            <a:lvl2pPr marL="719982"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A44D2E-E452-4FBD-8CE2-9F0A6CA0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0D49C6F-4731-45A6-95BF-3133B3776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3204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5AE01CA0-D7BF-4B08-B521-7CE71E547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7" r="17842" b="58005"/>
          <a:stretch/>
        </p:blipFill>
        <p:spPr>
          <a:xfrm>
            <a:off x="0" y="2760813"/>
            <a:ext cx="12192000" cy="4097191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7CD816-5BAA-47E1-9139-BA626578F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03" y="6078345"/>
            <a:ext cx="7267575" cy="547200"/>
          </a:xfrm>
        </p:spPr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9FFCC3-974A-402C-88D1-2C38CF07A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41" y="3148974"/>
            <a:ext cx="9706585" cy="150018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8BAEB29-716C-4BB1-875A-FBD546AEA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2" y="1628775"/>
            <a:ext cx="9694863" cy="1415050"/>
          </a:xfrm>
        </p:spPr>
        <p:txBody>
          <a:bodyPr anchor="t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F518019-A490-48B6-AB9F-CC812D281E39}"/>
              </a:ext>
            </a:extLst>
          </p:cNvPr>
          <p:cNvSpPr/>
          <p:nvPr userDrawn="1"/>
        </p:nvSpPr>
        <p:spPr>
          <a:xfrm>
            <a:off x="0" y="0"/>
            <a:ext cx="12192000" cy="4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DAD9294-E2C8-4BAD-B036-1834069E47B3}"/>
              </a:ext>
            </a:extLst>
          </p:cNvPr>
          <p:cNvSpPr/>
          <p:nvPr userDrawn="1"/>
        </p:nvSpPr>
        <p:spPr>
          <a:xfrm>
            <a:off x="0" y="6739200"/>
            <a:ext cx="12192000" cy="11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08C4BB6-FB2F-4984-9C53-B0DCAFC991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40" y="231113"/>
            <a:ext cx="1260720" cy="8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6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66C06A-95CE-45CB-BA2A-AF95C43E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EDB5A9-36BB-4E6A-8460-0D6D62EDA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DC994C-5D6D-4DB9-B89C-18E3A9089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01" y="1628775"/>
            <a:ext cx="5433139" cy="43211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D924BF-A634-4348-8036-91660FD08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6" y="1628775"/>
            <a:ext cx="5435601" cy="43211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9BC95A-1C71-4130-A4A8-EB71C3ED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7177" y="6310800"/>
            <a:ext cx="1774825" cy="547200"/>
          </a:xfrm>
        </p:spPr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9035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A49C1FD-7C1C-4A68-AEB8-68E3C5B35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F56779-16FD-42DD-B8EF-5C96225E8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A26518-C22D-447B-8BE8-8BD481E9B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01" y="1627200"/>
            <a:ext cx="5433139" cy="82391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dirty="0"/>
              <a:t>Mastertextformat </a:t>
            </a:r>
          </a:p>
          <a:p>
            <a:pPr lvl="0"/>
            <a:r>
              <a:rPr lang="de-DE" dirty="0"/>
              <a:t>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62CBE11-5021-402F-98B7-C1C15231B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01" y="2505079"/>
            <a:ext cx="5433139" cy="34448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41AAB7-E52E-4183-95D9-C0247B0EE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466" y="1627200"/>
            <a:ext cx="5435599" cy="82391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378228-9FFA-4B16-A8D1-E4DA61B7C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466" y="2505604"/>
            <a:ext cx="5435599" cy="34448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C918CAC-E562-4284-AA0D-87ACB1768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414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8F8107-8562-4F6A-AC86-0AD30B45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76F131-FDFB-4199-A972-2479BC49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1ACB2D-704D-4AAF-9F08-E8EF447C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16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CBEB6F1-4CD7-43CB-9F74-CCF4E658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6FC1B5-0AAB-4534-B876-3410DBD1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3676812-BF53-4170-950E-8E4285B74B2D}"/>
              </a:ext>
            </a:extLst>
          </p:cNvPr>
          <p:cNvSpPr/>
          <p:nvPr userDrawn="1"/>
        </p:nvSpPr>
        <p:spPr>
          <a:xfrm>
            <a:off x="10416000" y="1"/>
            <a:ext cx="1776000" cy="1269000"/>
          </a:xfrm>
          <a:prstGeom prst="rect">
            <a:avLst/>
          </a:prstGeom>
          <a:gradFill>
            <a:gsLst>
              <a:gs pos="100000">
                <a:schemeClr val="accent1">
                  <a:alpha val="5000"/>
                </a:schemeClr>
              </a:gs>
              <a:gs pos="0">
                <a:schemeClr val="accent1">
                  <a:lumMod val="100000"/>
                  <a:alpha val="1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591146E-B987-48B4-87F9-04FD10F3B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40" y="231113"/>
            <a:ext cx="1260720" cy="8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12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orient="horz" pos="2387" userDrawn="1">
          <p15:clr>
            <a:srgbClr val="FBAE40"/>
          </p15:clr>
        </p15:guide>
        <p15:guide id="3" orient="horz" pos="2296" userDrawn="1">
          <p15:clr>
            <a:srgbClr val="FBAE40"/>
          </p15:clr>
        </p15:guide>
        <p15:guide id="4" orient="horz" pos="247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Rahmen und Inh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715C8A-186E-459B-B87A-D3406A75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7491B7-2EA6-44BC-94D5-3DBCB617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E9A029-D75B-417F-9DB8-B8AB320EA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9" y="5276855"/>
            <a:ext cx="5435600" cy="673099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0F6146-DFEE-4F99-8570-8E02F1A4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D89D525-C190-4E79-ACBD-08D46FD6D2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5939" y="1628778"/>
            <a:ext cx="5580063" cy="3409951"/>
          </a:xfrm>
          <a:ln w="12700">
            <a:solidFill>
              <a:schemeClr val="bg2">
                <a:lumMod val="85000"/>
              </a:schemeClr>
            </a:solidFill>
          </a:ln>
        </p:spPr>
        <p:txBody>
          <a:bodyPr lIns="180000" tIns="180000" rIns="180000" bIns="180000"/>
          <a:lstStyle>
            <a:lvl1pPr>
              <a:defRPr/>
            </a:lvl1pPr>
          </a:lstStyle>
          <a:p>
            <a:r>
              <a:rPr lang="de-DE" dirty="0"/>
              <a:t>Bitte lade hier ein Bild durch klicken auf das kleine Icon in der Mitte. 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34EDF1F-371E-43F8-A0CD-641A876C277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29427" y="1998663"/>
            <a:ext cx="4846639" cy="34099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0003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4B490C3-BDCC-4AEA-92F6-1F72AD850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2" y="0"/>
            <a:ext cx="9694863" cy="1219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3EADD6-D3D8-4698-BF81-9D2BA5F8F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02" y="1628775"/>
            <a:ext cx="11157663" cy="4321175"/>
          </a:xfrm>
          <a:prstGeom prst="rect">
            <a:avLst/>
          </a:prstGeom>
        </p:spPr>
        <p:txBody>
          <a:bodyPr vert="horz" lIns="0" tIns="3600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98A049-3AEE-46C3-979E-6A8A3084FB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403" y="6311109"/>
            <a:ext cx="7267575" cy="547200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l">
              <a:defRPr sz="1400" b="1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bag-selbsthilfe.de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7BA1E5-EDCB-4C5A-B2DC-28787DFBA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7177" y="6310800"/>
            <a:ext cx="1774825" cy="54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fld id="{2E27387F-0FE2-4320-9642-0B95519C7C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8095CE0-65B6-474B-915D-BF36EB1673C0}"/>
              </a:ext>
            </a:extLst>
          </p:cNvPr>
          <p:cNvSpPr/>
          <p:nvPr userDrawn="1"/>
        </p:nvSpPr>
        <p:spPr>
          <a:xfrm>
            <a:off x="0" y="0"/>
            <a:ext cx="334800" cy="127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0475A55-79EE-4AD1-95F0-2CBBC59624CB}"/>
              </a:ext>
            </a:extLst>
          </p:cNvPr>
          <p:cNvCxnSpPr>
            <a:cxnSpLocks/>
          </p:cNvCxnSpPr>
          <p:nvPr userDrawn="1"/>
        </p:nvCxnSpPr>
        <p:spPr>
          <a:xfrm>
            <a:off x="-1" y="1270800"/>
            <a:ext cx="12193200" cy="555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C04C2FA6-5439-408A-BA5C-140C9EDCF7BC}"/>
              </a:ext>
            </a:extLst>
          </p:cNvPr>
          <p:cNvCxnSpPr/>
          <p:nvPr userDrawn="1"/>
        </p:nvCxnSpPr>
        <p:spPr>
          <a:xfrm>
            <a:off x="0" y="6305550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2C5C9BD6-58E2-4645-9C59-AFA19543B0B0}"/>
              </a:ext>
            </a:extLst>
          </p:cNvPr>
          <p:cNvSpPr/>
          <p:nvPr userDrawn="1"/>
        </p:nvSpPr>
        <p:spPr>
          <a:xfrm>
            <a:off x="10416000" y="1"/>
            <a:ext cx="1776000" cy="1269000"/>
          </a:xfrm>
          <a:prstGeom prst="rect">
            <a:avLst/>
          </a:prstGeom>
          <a:gradFill>
            <a:gsLst>
              <a:gs pos="100000">
                <a:schemeClr val="accent1">
                  <a:alpha val="5000"/>
                </a:schemeClr>
              </a:gs>
              <a:gs pos="0">
                <a:schemeClr val="accent1">
                  <a:lumMod val="100000"/>
                  <a:alpha val="1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CDA56A2-D0BF-49B6-8D70-5A1CEAE6C8D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40" y="231113"/>
            <a:ext cx="1260720" cy="806776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899D1248-65DD-4DA4-BA56-4BC346E9908E}"/>
              </a:ext>
            </a:extLst>
          </p:cNvPr>
          <p:cNvSpPr/>
          <p:nvPr userDrawn="1"/>
        </p:nvSpPr>
        <p:spPr>
          <a:xfrm>
            <a:off x="0" y="6293225"/>
            <a:ext cx="334800" cy="5647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428019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60" r:id="rId12"/>
    <p:sldLayoutId id="2147483661" r:id="rId13"/>
    <p:sldLayoutId id="2147483662" r:id="rId14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7993" indent="-287993" algn="l" defTabSz="914377" rtl="0" eaLnBrk="1" latinLnBrk="0" hangingPunct="1">
        <a:lnSpc>
          <a:spcPct val="90000"/>
        </a:lnSpc>
        <a:spcBef>
          <a:spcPts val="1800"/>
        </a:spcBef>
        <a:spcAft>
          <a:spcPts val="600"/>
        </a:spcAft>
        <a:buClr>
          <a:schemeClr val="accent2"/>
        </a:buClr>
        <a:buSzPct val="105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7984" indent="-287993" algn="l" defTabSz="914377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SzPct val="9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75" indent="-215995" algn="l" defTabSz="914377" rtl="0" eaLnBrk="1" latinLnBrk="0" hangingPunct="1">
        <a:lnSpc>
          <a:spcPct val="90000"/>
        </a:lnSpc>
        <a:spcBef>
          <a:spcPts val="6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90000"/>
        </a:lnSpc>
        <a:spcBef>
          <a:spcPts val="1200"/>
        </a:spcBef>
        <a:spcAft>
          <a:spcPts val="600"/>
        </a:spcAft>
        <a:buFontTx/>
        <a:buNone/>
        <a:defRPr sz="280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pos="3749" userDrawn="1">
          <p15:clr>
            <a:srgbClr val="F26B43"/>
          </p15:clr>
        </p15:guide>
        <p15:guide id="5" pos="325" userDrawn="1">
          <p15:clr>
            <a:srgbClr val="F26B43"/>
          </p15:clr>
        </p15:guide>
        <p15:guide id="6" pos="3931" userDrawn="1">
          <p15:clr>
            <a:srgbClr val="F26B43"/>
          </p15:clr>
        </p15:guide>
        <p15:guide id="7" pos="6563" userDrawn="1">
          <p15:clr>
            <a:srgbClr val="F26B43"/>
          </p15:clr>
        </p15:guide>
        <p15:guide id="8" orient="horz" pos="3748" userDrawn="1">
          <p15:clr>
            <a:srgbClr val="F26B43"/>
          </p15:clr>
        </p15:guide>
        <p15:guide id="9" orient="horz" pos="2387" userDrawn="1">
          <p15:clr>
            <a:srgbClr val="F26B43"/>
          </p15:clr>
        </p15:guide>
        <p15:guide id="10" orient="horz" pos="2296" userDrawn="1">
          <p15:clr>
            <a:srgbClr val="F26B43"/>
          </p15:clr>
        </p15:guide>
        <p15:guide id="11" orient="horz" pos="24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buddy.hiv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u0crlhD91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Eva.kauenhowen@bag-selbsthilfe.de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F748C7-B3DE-475B-ABD9-2E24C05269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Selbsthilfe der Zukunft</a:t>
            </a:r>
            <a:br>
              <a:rPr lang="de-DE" dirty="0"/>
            </a:br>
            <a:r>
              <a:rPr lang="de-DE" dirty="0"/>
              <a:t>Mustervortrag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37952C2-F339-45E8-A873-1D02DB680D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altLang="de-DE" dirty="0"/>
              <a:t>Moderne </a:t>
            </a:r>
            <a:r>
              <a:rPr lang="de-DE" altLang="de-DE" dirty="0" err="1"/>
              <a:t>Engagementformen</a:t>
            </a:r>
            <a:r>
              <a:rPr lang="de-DE" altLang="de-DE" dirty="0"/>
              <a:t> </a:t>
            </a:r>
          </a:p>
          <a:p>
            <a:r>
              <a:rPr lang="de-DE" altLang="de-DE" dirty="0"/>
              <a:t>für eine junge Selbsthilfe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477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E6CA4B9-C8DE-48DD-9AA6-00ADC51A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203AB7-A0A6-424D-B8CF-BD4C94AF1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r>
              <a:rPr lang="de-DE" sz="3600" dirty="0"/>
              <a:t>Beispiele für moderne </a:t>
            </a:r>
            <a:r>
              <a:rPr lang="de-DE" sz="3600" dirty="0" err="1"/>
              <a:t>Engagementformen</a:t>
            </a:r>
            <a:endParaRPr lang="de-DE" sz="36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A9C769-77BB-42E2-A7AD-6406D9E69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3600" dirty="0"/>
              <a:t>Rotierende Gruppenleitungen:</a:t>
            </a:r>
          </a:p>
          <a:p>
            <a:pPr lvl="1"/>
            <a:r>
              <a:rPr lang="de-DE" sz="3200" dirty="0"/>
              <a:t>Jede Sitzung wird von einem anderen Teilnehmer der Gruppe moderiert, die Aufgaben werden auf die gesamte Gruppe verteilt</a:t>
            </a:r>
          </a:p>
          <a:p>
            <a:r>
              <a:rPr lang="de-DE" sz="3600" dirty="0"/>
              <a:t>Innovative Arbeitsformen:</a:t>
            </a:r>
          </a:p>
          <a:p>
            <a:pPr lvl="1"/>
            <a:r>
              <a:rPr lang="de-DE" sz="3200" dirty="0"/>
              <a:t>Digitalisierung auch in der innerverbandlichen Arbeit </a:t>
            </a:r>
          </a:p>
          <a:p>
            <a:pPr lvl="1"/>
            <a:r>
              <a:rPr lang="de-DE" sz="3200" dirty="0"/>
              <a:t>Geteilte Posten</a:t>
            </a:r>
          </a:p>
          <a:p>
            <a:pPr lvl="1"/>
            <a:r>
              <a:rPr lang="de-DE" sz="3200" dirty="0"/>
              <a:t>Angepasste Sitzungszeiten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A4BE82-ACF5-45E7-AFC0-1CBE126F6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976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E6CA4B9-C8DE-48DD-9AA6-00ADC51A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203AB7-A0A6-424D-B8CF-BD4C94AF1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r>
              <a:rPr lang="de-DE" sz="3600" dirty="0"/>
              <a:t>Beispiele für moderne </a:t>
            </a:r>
            <a:r>
              <a:rPr lang="de-DE" sz="3600" dirty="0" err="1"/>
              <a:t>Engagementformen</a:t>
            </a:r>
            <a:endParaRPr lang="de-DE" sz="36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A9C769-77BB-42E2-A7AD-6406D9E69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Projektbezogene Mitarbeit:</a:t>
            </a:r>
          </a:p>
          <a:p>
            <a:pPr lvl="1"/>
            <a:r>
              <a:rPr lang="de-DE" sz="3600" dirty="0"/>
              <a:t>Ein konkretes, zeitlich befristetes Projekt wird gemeinsam von ehrenamtlichen Mitgliedern eines Verbandes umgesetzt.</a:t>
            </a:r>
          </a:p>
          <a:p>
            <a:pPr lvl="1"/>
            <a:r>
              <a:rPr lang="de-DE" sz="3600" dirty="0"/>
              <a:t>Dies kann beispielsweise eine Veranstaltung, ein Filmprojekt, eine Kampagne sein.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A4BE82-ACF5-45E7-AFC0-1CBE126F6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6035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E6CA4B9-C8DE-48DD-9AA6-00ADC51A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203AB7-A0A6-424D-B8CF-BD4C94AF1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r>
              <a:rPr lang="de-DE" sz="3600" dirty="0"/>
              <a:t>Beispiele für moderne </a:t>
            </a:r>
            <a:r>
              <a:rPr lang="de-DE" sz="3600" dirty="0" err="1"/>
              <a:t>Engagementformen</a:t>
            </a:r>
            <a:endParaRPr lang="de-DE" sz="36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A9C769-77BB-42E2-A7AD-6406D9E69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Mentoring und Patenschaften:</a:t>
            </a:r>
          </a:p>
          <a:p>
            <a:pPr lvl="1"/>
            <a:r>
              <a:rPr lang="de-DE" sz="3200" dirty="0"/>
              <a:t>Junge Betroffene stellen sich als Peers zur Verfügung, um neuen Interessierten einen Einstieg zu erleichtern und erste Fragen in zu beantworten.</a:t>
            </a:r>
          </a:p>
          <a:p>
            <a:pPr lvl="1"/>
            <a:r>
              <a:rPr lang="de-DE" sz="3200" dirty="0"/>
              <a:t>Best Practice: Buddy Programm der Deutschen Aidshilfe e.V.</a:t>
            </a:r>
            <a:br>
              <a:rPr lang="de-DE" sz="3200" dirty="0"/>
            </a:br>
            <a:r>
              <a:rPr lang="de-DE" sz="3200" dirty="0">
                <a:hlinkClick r:id="rId2"/>
              </a:rPr>
              <a:t>https://buddy.hiv/</a:t>
            </a:r>
            <a:endParaRPr lang="de-DE" sz="32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A4BE82-ACF5-45E7-AFC0-1CBE126F6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921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E6CA4B9-C8DE-48DD-9AA6-00ADC51A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203AB7-A0A6-424D-B8CF-BD4C94AF1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r>
              <a:rPr lang="de-DE" sz="3600" dirty="0"/>
              <a:t>Beispiele für moderne </a:t>
            </a:r>
            <a:r>
              <a:rPr lang="de-DE" sz="3600" dirty="0" err="1"/>
              <a:t>Engagementformen</a:t>
            </a:r>
            <a:endParaRPr lang="de-DE" sz="36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A9C769-77BB-42E2-A7AD-6406D9E69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Digitale Medien:</a:t>
            </a:r>
          </a:p>
          <a:p>
            <a:pPr lvl="1"/>
            <a:r>
              <a:rPr lang="de-DE" sz="3600" dirty="0"/>
              <a:t>Junge Betroffene unterstützen den Verband ehrenamtlich in den Sozialen Medien.</a:t>
            </a:r>
          </a:p>
          <a:p>
            <a:pPr lvl="1"/>
            <a:r>
              <a:rPr lang="de-DE" sz="3600" dirty="0"/>
              <a:t>Best Practice: DMSG-Reporter der Deutschen Multiple Sklerose Gesellschaft e.V.</a:t>
            </a:r>
            <a:br>
              <a:rPr lang="de-DE" sz="3200" dirty="0"/>
            </a:br>
            <a:r>
              <a:rPr lang="de-DE" sz="2800" dirty="0">
                <a:hlinkClick r:id="rId2"/>
              </a:rPr>
              <a:t>https://www.youtube.com/watch?v=7u0crlhD91Y</a:t>
            </a:r>
            <a:endParaRPr lang="de-DE" sz="2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A4BE82-ACF5-45E7-AFC0-1CBE126F6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303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9A48E6B-1FF7-4439-B97E-62DA5384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bag-selbsthilfe.de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DE1235-AC4F-485E-9219-F72323686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Zielgruppe der jungen Betroffenen weist ein hohes Potential auf, für ein aktives Ehrenamt gewonnen zu werden. </a:t>
            </a:r>
          </a:p>
          <a:p>
            <a:r>
              <a:rPr lang="de-DE" dirty="0"/>
              <a:t>Verbände sollten mit modernen </a:t>
            </a:r>
            <a:r>
              <a:rPr lang="de-DE" dirty="0" err="1"/>
              <a:t>Engagementformen</a:t>
            </a:r>
            <a:r>
              <a:rPr lang="de-DE" dirty="0"/>
              <a:t> ein zielgruppengerechtes Angebot für junge Betroffene erstellen.</a:t>
            </a:r>
          </a:p>
          <a:p>
            <a:r>
              <a:rPr lang="de-DE" dirty="0"/>
              <a:t>Werden motivierende Faktoren wie Spaß und Qualifikation berücksichtigt, ist mit einem langfristigen Engagement </a:t>
            </a:r>
            <a:r>
              <a:rPr lang="de-DE"/>
              <a:t>zu rechnen.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124A82-D825-41D5-AC1C-2D31CA54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98C9E37-497C-40A4-B72F-9E4FBB3BF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</a:p>
        </p:txBody>
      </p:sp>
    </p:spTree>
    <p:extLst>
      <p:ext uri="{BB962C8B-B14F-4D97-AF65-F5344CB8AC3E}">
        <p14:creationId xmlns:p14="http://schemas.microsoft.com/office/powerpoint/2010/main" val="3838062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D27B2EE-FB5C-4EBE-BC79-DB36D0274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05" y="6186415"/>
            <a:ext cx="7267575" cy="547200"/>
          </a:xfrm>
        </p:spPr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311918-E4A0-477B-8D01-64D43262A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42" y="3148969"/>
            <a:ext cx="9706585" cy="2505211"/>
          </a:xfrm>
        </p:spPr>
        <p:txBody>
          <a:bodyPr>
            <a:normAutofit/>
          </a:bodyPr>
          <a:lstStyle/>
          <a:p>
            <a:r>
              <a:rPr lang="de-DE" b="1" dirty="0"/>
              <a:t>Eva Kauenhowen</a:t>
            </a:r>
          </a:p>
          <a:p>
            <a:r>
              <a:rPr lang="de-DE" dirty="0"/>
              <a:t>Projektmitarbeiterin</a:t>
            </a:r>
          </a:p>
          <a:p>
            <a:r>
              <a:rPr lang="de-DE" dirty="0"/>
              <a:t>Telefon: 0211 31 006-20</a:t>
            </a:r>
          </a:p>
          <a:p>
            <a:r>
              <a:rPr lang="de-DE" dirty="0">
                <a:hlinkClick r:id="rId2"/>
              </a:rPr>
              <a:t>eva.kauenhowen@bag-selbsthilfe.de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97E0796-8804-4421-9EFC-C6AC32B09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65979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DD052EB-E642-4935-A86C-7517C1EEA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020D399-18E5-4382-8419-5C37E0EE4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A82785A-1118-4738-AD19-5CF21B45D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01" y="1628775"/>
            <a:ext cx="10491806" cy="4321175"/>
          </a:xfrm>
        </p:spPr>
        <p:txBody>
          <a:bodyPr>
            <a:normAutofit/>
          </a:bodyPr>
          <a:lstStyle/>
          <a:p>
            <a:r>
              <a:rPr lang="de-DE" sz="4000" dirty="0">
                <a:latin typeface="+mj-lt"/>
              </a:rPr>
              <a:t>Soziales Engagement</a:t>
            </a:r>
          </a:p>
          <a:p>
            <a:r>
              <a:rPr lang="de-DE" sz="4000" dirty="0">
                <a:latin typeface="+mj-lt"/>
              </a:rPr>
              <a:t>Junges Engagement in der Selbsthilfe</a:t>
            </a:r>
          </a:p>
          <a:p>
            <a:r>
              <a:rPr lang="de-DE" sz="4000" dirty="0">
                <a:latin typeface="+mj-lt"/>
              </a:rPr>
              <a:t>Klassisches Ehrenamt</a:t>
            </a:r>
          </a:p>
          <a:p>
            <a:r>
              <a:rPr lang="de-DE" sz="4000" dirty="0">
                <a:latin typeface="+mj-lt"/>
              </a:rPr>
              <a:t>Moderne </a:t>
            </a:r>
            <a:r>
              <a:rPr lang="de-DE" sz="4000" dirty="0" err="1">
                <a:latin typeface="+mj-lt"/>
              </a:rPr>
              <a:t>Engagementformen</a:t>
            </a:r>
            <a:endParaRPr lang="de-DE" sz="4000" dirty="0">
              <a:latin typeface="+mj-lt"/>
            </a:endParaRPr>
          </a:p>
          <a:p>
            <a:endParaRPr lang="de-DE" sz="4000" dirty="0">
              <a:latin typeface="+mj-lt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E472866-AF95-4F61-92C1-1B18E8BD47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de-DE" sz="3600" dirty="0">
              <a:latin typeface="Trebuchet MS" panose="020B0603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959F70-C5E0-4DBE-8BBD-041FDE791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85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B8F1C3E-4F7B-4899-8594-CE97D002A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AF00B3A-D36D-4F91-B973-0EF9A5135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br>
              <a:rPr lang="de-DE" dirty="0"/>
            </a:br>
            <a:r>
              <a:rPr lang="de-DE" dirty="0"/>
              <a:t>Soziales Engagement</a:t>
            </a:r>
            <a:br>
              <a:rPr lang="de-DE" dirty="0"/>
            </a:b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F564D-084A-4E84-9046-A654C4F17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3" y="1628779"/>
            <a:ext cx="9858783" cy="4321175"/>
          </a:xfrm>
        </p:spPr>
        <p:txBody>
          <a:bodyPr>
            <a:normAutofit/>
          </a:bodyPr>
          <a:lstStyle/>
          <a:p>
            <a:r>
              <a:rPr lang="de-DE" altLang="de-DE" sz="4000" dirty="0">
                <a:latin typeface="+mj-lt"/>
              </a:rPr>
              <a:t>Soziales Engagement besteht dort, wo Menschen freiwillig und ehrenamtlich Zeit in den guten Zweck investieren. </a:t>
            </a:r>
          </a:p>
          <a:p>
            <a:r>
              <a:rPr lang="de-DE" altLang="de-DE" sz="4000" dirty="0">
                <a:latin typeface="+mj-lt"/>
              </a:rPr>
              <a:t>Demokratie und Gesellschaft benötigt Teilhabe durch freiwilliges Engagement.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6D6819-CA04-4499-8AB6-533EB9CF0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0892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E2BDEF7-BA0D-4733-A3A5-D5C146AD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2CFF7A9-3421-4FAD-B798-E8777E87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r>
              <a:rPr lang="de-DE" dirty="0"/>
              <a:t>Soziales Engagement: </a:t>
            </a:r>
            <a:br>
              <a:rPr lang="de-DE" dirty="0"/>
            </a:br>
            <a:r>
              <a:rPr lang="de-DE" dirty="0"/>
              <a:t>Daten des 5. Freiwilligensurveys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7B59BCD-F081-4CDD-9894-1792D513F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3" y="1628779"/>
            <a:ext cx="9900727" cy="4321175"/>
          </a:xfrm>
        </p:spPr>
        <p:txBody>
          <a:bodyPr>
            <a:normAutofit fontScale="85000" lnSpcReduction="20000"/>
          </a:bodyPr>
          <a:lstStyle/>
          <a:p>
            <a:r>
              <a:rPr lang="de-DE" altLang="de-DE" sz="4200" dirty="0">
                <a:latin typeface="+mj-lt"/>
              </a:rPr>
              <a:t>Das Ehrenamt ist in der Gesellschaft tief verwurzelt, beinahe 40% der über 14 jährigen Bevölkerung engagierte sich 2019 freiwillig (ein Plus von 10%  in den letzten 10 Jahren)</a:t>
            </a:r>
          </a:p>
          <a:p>
            <a:r>
              <a:rPr lang="de-DE" altLang="de-DE" sz="4200" dirty="0">
                <a:latin typeface="+mj-lt"/>
              </a:rPr>
              <a:t>Junge Menschen sind besonders stark dazu bereit, sich freiwillig zu engagieren.</a:t>
            </a:r>
          </a:p>
          <a:p>
            <a:pPr lvl="1"/>
            <a:r>
              <a:rPr lang="de-DE" altLang="de-DE" sz="3800" dirty="0">
                <a:latin typeface="+mj-lt"/>
              </a:rPr>
              <a:t>82,4 Prozent der Nicht-Engagierten in der Altersgruppe 14-29 Jahre könnten sich ein freiwilliges Engagement vorstellen.</a:t>
            </a:r>
            <a:endParaRPr lang="de-DE" sz="16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E52215-BD10-4312-AEC2-715095661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4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C91DED4-7EAA-414F-9EB5-11F84C5F4CD1}"/>
              </a:ext>
            </a:extLst>
          </p:cNvPr>
          <p:cNvSpPr txBox="1"/>
          <p:nvPr/>
        </p:nvSpPr>
        <p:spPr>
          <a:xfrm>
            <a:off x="518403" y="5918662"/>
            <a:ext cx="9573248" cy="346418"/>
          </a:xfrm>
          <a:prstGeom prst="rect">
            <a:avLst/>
          </a:prstGeom>
          <a:noFill/>
        </p:spPr>
        <p:txBody>
          <a:bodyPr wrap="square" lIns="0" tIns="36000" rIns="0" bIns="0" rtlCol="0">
            <a:normAutofit fontScale="47500" lnSpcReduction="20000"/>
          </a:bodyPr>
          <a:lstStyle/>
          <a:p>
            <a:r>
              <a:rPr lang="de-DE" sz="2000" dirty="0"/>
              <a:t>Datengrundlage: </a:t>
            </a:r>
            <a:br>
              <a:rPr lang="de-DE" sz="2000" dirty="0"/>
            </a:br>
            <a:r>
              <a:rPr lang="de-DE" sz="2000" dirty="0"/>
              <a:t>Freiwilliges Engagement in Deutschland - Der Deutsche Freiwilligensurvey 2019, Julia </a:t>
            </a:r>
            <a:r>
              <a:rPr lang="de-DE" sz="2000" dirty="0" err="1"/>
              <a:t>Simonson</a:t>
            </a:r>
            <a:r>
              <a:rPr lang="de-DE" sz="2000" dirty="0"/>
              <a:t>, </a:t>
            </a:r>
            <a:r>
              <a:rPr lang="de-DE" sz="2000" dirty="0" err="1"/>
              <a:t>Nadiya</a:t>
            </a:r>
            <a:r>
              <a:rPr lang="de-DE" sz="2000" dirty="0"/>
              <a:t> Kelle, Corinna </a:t>
            </a:r>
            <a:r>
              <a:rPr lang="de-DE" sz="2000" dirty="0" err="1"/>
              <a:t>Kausmann</a:t>
            </a:r>
            <a:r>
              <a:rPr lang="de-DE" sz="2000" dirty="0"/>
              <a:t> &amp; Clemens Tesch-Römer (Hrsg.)</a:t>
            </a:r>
          </a:p>
          <a:p>
            <a:pPr algn="l"/>
            <a:endParaRPr lang="de-DE" sz="2000" dirty="0" err="1"/>
          </a:p>
        </p:txBody>
      </p:sp>
    </p:spTree>
    <p:extLst>
      <p:ext uri="{BB962C8B-B14F-4D97-AF65-F5344CB8AC3E}">
        <p14:creationId xmlns:p14="http://schemas.microsoft.com/office/powerpoint/2010/main" val="2297266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CD7C23A-D2B6-4070-B0F4-EA2FEC4B4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771589C-59D4-4B42-A70B-D52C1FC91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r>
              <a:rPr lang="de-DE" sz="4800" dirty="0"/>
              <a:t>Junges Engagement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E9800E-56EC-4E44-8B8A-AA1131B47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99" y="1628779"/>
            <a:ext cx="9898776" cy="4321175"/>
          </a:xfrm>
        </p:spPr>
        <p:txBody>
          <a:bodyPr>
            <a:normAutofit/>
          </a:bodyPr>
          <a:lstStyle/>
          <a:p>
            <a:r>
              <a:rPr lang="de-DE" sz="3600" dirty="0"/>
              <a:t>Herausforderung junge Betroffene für ein Ehrenamt zu motivieren</a:t>
            </a:r>
          </a:p>
          <a:p>
            <a:r>
              <a:rPr lang="de-DE" sz="3600" dirty="0"/>
              <a:t>Befragung im Freiwilligen Survey ergab:</a:t>
            </a:r>
          </a:p>
          <a:p>
            <a:pPr lvl="1"/>
            <a:r>
              <a:rPr lang="de-DE" sz="3200" dirty="0"/>
              <a:t>Freiwillige verwenden weniger Zeit auf ihr Ehrenamt</a:t>
            </a:r>
          </a:p>
          <a:p>
            <a:pPr lvl="1"/>
            <a:r>
              <a:rPr lang="de-DE" sz="3200" dirty="0"/>
              <a:t>Zahl der Freiwilligen in Vorstands- oder Leitungsfunktionen nimmt kontinuierlich ab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30218BE-075E-420D-99AE-CBB9DC00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661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CD7C23A-D2B6-4070-B0F4-EA2FEC4B4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771589C-59D4-4B42-A70B-D52C1FC91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r>
              <a:rPr lang="de-DE" sz="4800" dirty="0"/>
              <a:t>Junges Engagement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E9800E-56EC-4E44-8B8A-AA1131B47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99" y="1628779"/>
            <a:ext cx="9898776" cy="4321175"/>
          </a:xfrm>
        </p:spPr>
        <p:txBody>
          <a:bodyPr>
            <a:normAutofit/>
          </a:bodyPr>
          <a:lstStyle/>
          <a:p>
            <a:r>
              <a:rPr lang="de-DE" sz="3600" dirty="0"/>
              <a:t>Mögliche Gründe:</a:t>
            </a:r>
          </a:p>
          <a:p>
            <a:pPr lvl="1"/>
            <a:r>
              <a:rPr lang="de-DE" sz="3200" dirty="0"/>
              <a:t>Erhöhte Mobilität junger Menschen verhindert langfristige Bindungen.</a:t>
            </a:r>
          </a:p>
          <a:p>
            <a:pPr lvl="1"/>
            <a:r>
              <a:rPr lang="de-DE" sz="3200" dirty="0"/>
              <a:t>Höhere Zeitbelastung in Schule und Studium.</a:t>
            </a:r>
          </a:p>
          <a:p>
            <a:pPr lvl="1"/>
            <a:r>
              <a:rPr lang="de-DE" sz="3200" dirty="0"/>
              <a:t>Insbesondere Transitionsphasen sind Herausforderungen.</a:t>
            </a:r>
          </a:p>
          <a:p>
            <a:pPr lvl="1"/>
            <a:r>
              <a:rPr lang="de-DE" sz="3200" dirty="0"/>
              <a:t>Große Konkurrenz verschiedener möglicher Ehrenämter.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30218BE-075E-420D-99AE-CBB9DC00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90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133EA29-9CB5-4854-86FC-6104FD151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bag-selbsthilfe.de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89BEF1-CC75-48E3-A7D2-76B123CA1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Motivierende Faktoren</a:t>
            </a:r>
          </a:p>
          <a:p>
            <a:pPr lvl="1"/>
            <a:r>
              <a:rPr lang="de-DE" b="1" dirty="0"/>
              <a:t>Spaß haben</a:t>
            </a:r>
          </a:p>
          <a:p>
            <a:pPr lvl="1"/>
            <a:r>
              <a:rPr lang="de-DE" dirty="0"/>
              <a:t>Anderen Menschen helfen</a:t>
            </a:r>
          </a:p>
          <a:p>
            <a:pPr lvl="1"/>
            <a:r>
              <a:rPr lang="de-DE" dirty="0"/>
              <a:t>Etwas für das Gemeinwohl tun/Gesellschaft Mitgestalten</a:t>
            </a:r>
          </a:p>
          <a:p>
            <a:pPr lvl="1"/>
            <a:r>
              <a:rPr lang="de-DE" dirty="0"/>
              <a:t>Qualifikationen erwerben</a:t>
            </a:r>
          </a:p>
          <a:p>
            <a:r>
              <a:rPr lang="de-DE" dirty="0"/>
              <a:t>Demotivierende Faktoren</a:t>
            </a:r>
          </a:p>
          <a:p>
            <a:pPr lvl="1"/>
            <a:r>
              <a:rPr lang="de-DE" dirty="0"/>
              <a:t>Zeitliche/berufliche Gründe</a:t>
            </a:r>
          </a:p>
          <a:p>
            <a:pPr lvl="1"/>
            <a:r>
              <a:rPr lang="de-DE" dirty="0"/>
              <a:t>Will keine Verpflichtung eingehen</a:t>
            </a:r>
          </a:p>
          <a:p>
            <a:pPr lvl="1"/>
            <a:r>
              <a:rPr lang="de-DE" b="1" dirty="0"/>
              <a:t>Fühle mich nicht geeignet</a:t>
            </a:r>
          </a:p>
          <a:p>
            <a:pPr lvl="1"/>
            <a:r>
              <a:rPr lang="de-DE" b="1" dirty="0"/>
              <a:t>Weiß nicht wohin ich mich wenden kann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0BC7F0-1BFF-45D5-9E3A-CABCF81D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6C33017-FCB4-47B4-BECC-00F565D5D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Motivierende und demotivierende Faktoren für ein freiwilliges Engagement</a:t>
            </a:r>
          </a:p>
        </p:txBody>
      </p:sp>
    </p:spTree>
    <p:extLst>
      <p:ext uri="{BB962C8B-B14F-4D97-AF65-F5344CB8AC3E}">
        <p14:creationId xmlns:p14="http://schemas.microsoft.com/office/powerpoint/2010/main" val="1203475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E6CA4B9-C8DE-48DD-9AA6-00ADC51A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203AB7-A0A6-424D-B8CF-BD4C94AF1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r>
              <a:rPr lang="de-DE" sz="3600" dirty="0"/>
              <a:t>Klassisches Ehrenamt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A9C769-77BB-42E2-A7AD-6406D9E69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3200" dirty="0"/>
              <a:t>Ein klassisches Ehrenamt setzt häufig die Bereitschaft für eine langfristige Bindung voraus.</a:t>
            </a:r>
          </a:p>
          <a:p>
            <a:r>
              <a:rPr lang="de-DE" sz="3200" dirty="0"/>
              <a:t>Beispiele für klassische Ehrenämter in der Selbsthilfe:</a:t>
            </a:r>
          </a:p>
          <a:p>
            <a:pPr lvl="1"/>
            <a:r>
              <a:rPr lang="de-DE" sz="2800" dirty="0"/>
              <a:t>Gruppenleitungen</a:t>
            </a:r>
          </a:p>
          <a:p>
            <a:pPr lvl="1"/>
            <a:r>
              <a:rPr lang="de-DE" sz="2800" dirty="0"/>
              <a:t>Vorstände</a:t>
            </a:r>
          </a:p>
          <a:p>
            <a:pPr lvl="1"/>
            <a:r>
              <a:rPr lang="de-DE" sz="2800" dirty="0"/>
              <a:t>Mitarbeit in Ausschüssen</a:t>
            </a:r>
          </a:p>
          <a:p>
            <a:r>
              <a:rPr lang="de-DE" sz="3200" b="1" dirty="0"/>
              <a:t>WICHTIG</a:t>
            </a:r>
            <a:r>
              <a:rPr lang="de-DE" sz="3200" dirty="0"/>
              <a:t>: Diese Ämter sind wichtig, damit ein Verband funktionieren kann!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A4BE82-ACF5-45E7-AFC0-1CBE126F6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41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E6CA4B9-C8DE-48DD-9AA6-00ADC51A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203AB7-A0A6-424D-B8CF-BD4C94AF1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0"/>
            <a:ext cx="9694863" cy="1219200"/>
          </a:xfrm>
        </p:spPr>
        <p:txBody>
          <a:bodyPr/>
          <a:lstStyle/>
          <a:p>
            <a:r>
              <a:rPr lang="de-DE" sz="3600" dirty="0"/>
              <a:t>Moderne </a:t>
            </a:r>
            <a:r>
              <a:rPr lang="de-DE" sz="3600" dirty="0" err="1"/>
              <a:t>Engagementformen</a:t>
            </a:r>
            <a:endParaRPr lang="de-DE" sz="36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A9C769-77BB-42E2-A7AD-6406D9E69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sz="3600" dirty="0"/>
              <a:t>Gehen auf die stärker auf die Bedarfe der Freiwilligen ein.</a:t>
            </a:r>
          </a:p>
          <a:p>
            <a:r>
              <a:rPr lang="de-DE" sz="3600" dirty="0"/>
              <a:t>Zeitliche und räumliche Flexibilität spielen eine Rolle.</a:t>
            </a:r>
          </a:p>
          <a:p>
            <a:r>
              <a:rPr lang="de-DE" sz="3600" dirty="0"/>
              <a:t>Innovative Arbeitsformen werden unterstützt.</a:t>
            </a:r>
          </a:p>
          <a:p>
            <a:r>
              <a:rPr lang="de-DE" sz="3600" dirty="0"/>
              <a:t>Alte Strukturen können verändert werden und sich an neue Bedingungen anpassen.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A4BE82-ACF5-45E7-AFC0-1CBE126F6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5910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HdZ">
      <a:dk1>
        <a:srgbClr val="000000"/>
      </a:dk1>
      <a:lt1>
        <a:srgbClr val="FFFFFF"/>
      </a:lt1>
      <a:dk2>
        <a:srgbClr val="19407E"/>
      </a:dk2>
      <a:lt2>
        <a:srgbClr val="FFFFFF"/>
      </a:lt2>
      <a:accent1>
        <a:srgbClr val="00508E"/>
      </a:accent1>
      <a:accent2>
        <a:srgbClr val="21AEB1"/>
      </a:accent2>
      <a:accent3>
        <a:srgbClr val="B0C524"/>
      </a:accent3>
      <a:accent4>
        <a:srgbClr val="E62F44"/>
      </a:accent4>
      <a:accent5>
        <a:srgbClr val="E83A8C"/>
      </a:accent5>
      <a:accent6>
        <a:srgbClr val="973E8E"/>
      </a:accent6>
      <a:hlink>
        <a:srgbClr val="19407E"/>
      </a:hlink>
      <a:folHlink>
        <a:srgbClr val="973E8E"/>
      </a:folHlink>
    </a:clrScheme>
    <a:fontScheme name="SHdZ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36000" rIns="0" bIns="0" rtlCol="0">
        <a:norm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HdZ_PowerPoint-Layout-03.potx" id="{C7250B20-AE26-4FE6-9954-892EB99A2D52}" vid="{9FD27B10-6318-48DD-BD9D-70F32BDFA86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634</Words>
  <Application>Microsoft Office PowerPoint</Application>
  <PresentationFormat>Breitbild</PresentationFormat>
  <Paragraphs>105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Calibri</vt:lpstr>
      <vt:lpstr>Open Sans</vt:lpstr>
      <vt:lpstr>Symbol</vt:lpstr>
      <vt:lpstr>Trebuchet MS</vt:lpstr>
      <vt:lpstr>Wingdings</vt:lpstr>
      <vt:lpstr>Office</vt:lpstr>
      <vt:lpstr>Selbsthilfe der Zukunft Mustervortrag</vt:lpstr>
      <vt:lpstr>Inhalt</vt:lpstr>
      <vt:lpstr> Soziales Engagement </vt:lpstr>
      <vt:lpstr>Soziales Engagement:  Daten des 5. Freiwilligensurveys</vt:lpstr>
      <vt:lpstr>Junges Engagement </vt:lpstr>
      <vt:lpstr>Junges Engagement </vt:lpstr>
      <vt:lpstr>Motivierende und demotivierende Faktoren für ein freiwilliges Engagement</vt:lpstr>
      <vt:lpstr>Klassisches Ehrenamt</vt:lpstr>
      <vt:lpstr>Moderne Engagementformen</vt:lpstr>
      <vt:lpstr>Beispiele für moderne Engagementformen</vt:lpstr>
      <vt:lpstr>Beispiele für moderne Engagementformen</vt:lpstr>
      <vt:lpstr>Beispiele für moderne Engagementformen</vt:lpstr>
      <vt:lpstr>Beispiele für moderne Engagementformen</vt:lpstr>
      <vt:lpstr>Fazit</vt:lpstr>
      <vt:lpstr>Vielen Dank für Ihre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Danuta Sojka-Pokorski</dc:creator>
  <cp:lastModifiedBy>Eva Kauenhowen</cp:lastModifiedBy>
  <cp:revision>99</cp:revision>
  <dcterms:created xsi:type="dcterms:W3CDTF">2022-01-12T13:03:38Z</dcterms:created>
  <dcterms:modified xsi:type="dcterms:W3CDTF">2022-05-06T07:06:44Z</dcterms:modified>
</cp:coreProperties>
</file>