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78" r:id="rId4"/>
    <p:sldId id="283" r:id="rId5"/>
    <p:sldId id="284" r:id="rId6"/>
    <p:sldId id="285" r:id="rId7"/>
    <p:sldId id="286" r:id="rId8"/>
    <p:sldId id="287" r:id="rId9"/>
    <p:sldId id="288" r:id="rId10"/>
    <p:sldId id="289" r:id="rId11"/>
    <p:sldId id="290" r:id="rId12"/>
    <p:sldId id="292" r:id="rId13"/>
    <p:sldId id="293" r:id="rId14"/>
    <p:sldId id="294" r:id="rId15"/>
    <p:sldId id="291" r:id="rId16"/>
    <p:sldId id="27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88"/>
    <a:srgbClr val="FFD066"/>
    <a:srgbClr val="E5E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102" d="100"/>
          <a:sy n="102" d="100"/>
        </p:scale>
        <p:origin x="333"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E2AB8-AF3A-4E12-8463-10B7B4CF50F2}" type="datetimeFigureOut">
              <a:rPr lang="de-DE" smtClean="0"/>
              <a:t>03.05.2022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A874E-0B5C-434F-AFB4-D5C1F2CAE807}" type="slidenum">
              <a:rPr lang="de-DE" smtClean="0"/>
              <a:t>‹Nr.›</a:t>
            </a:fld>
            <a:endParaRPr lang="de-DE"/>
          </a:p>
        </p:txBody>
      </p:sp>
    </p:spTree>
    <p:extLst>
      <p:ext uri="{BB962C8B-B14F-4D97-AF65-F5344CB8AC3E}">
        <p14:creationId xmlns:p14="http://schemas.microsoft.com/office/powerpoint/2010/main" val="352321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C710E571-530C-4946-8253-F8791C72C9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78" t="-5632" r="14105" b="50687"/>
          <a:stretch/>
        </p:blipFill>
        <p:spPr>
          <a:xfrm>
            <a:off x="1968000" y="2997000"/>
            <a:ext cx="10224000" cy="3293949"/>
          </a:xfrm>
          <a:prstGeom prst="rect">
            <a:avLst/>
          </a:prstGeom>
        </p:spPr>
      </p:pic>
      <p:sp>
        <p:nvSpPr>
          <p:cNvPr id="2" name="Titel 1">
            <a:extLst>
              <a:ext uri="{FF2B5EF4-FFF2-40B4-BE49-F238E27FC236}">
                <a16:creationId xmlns:a16="http://schemas.microsoft.com/office/drawing/2014/main" id="{21D7597F-CEF9-4F27-9243-60CCCA6B7E0D}"/>
              </a:ext>
            </a:extLst>
          </p:cNvPr>
          <p:cNvSpPr>
            <a:spLocks noGrp="1"/>
          </p:cNvSpPr>
          <p:nvPr>
            <p:ph type="ctrTitle"/>
          </p:nvPr>
        </p:nvSpPr>
        <p:spPr>
          <a:xfrm>
            <a:off x="518400" y="1275851"/>
            <a:ext cx="9901237" cy="1881188"/>
          </a:xfrm>
        </p:spPr>
        <p:txBody>
          <a:bodyPr anchor="ctr"/>
          <a:lstStyle>
            <a:lvl1pPr algn="l">
              <a:defRPr sz="4400"/>
            </a:lvl1pPr>
          </a:lstStyle>
          <a:p>
            <a:r>
              <a:rPr lang="de-DE" dirty="0"/>
              <a:t>Mastertitelformat bearbeiten</a:t>
            </a:r>
          </a:p>
        </p:txBody>
      </p:sp>
      <p:sp>
        <p:nvSpPr>
          <p:cNvPr id="3" name="Untertitel 2">
            <a:extLst>
              <a:ext uri="{FF2B5EF4-FFF2-40B4-BE49-F238E27FC236}">
                <a16:creationId xmlns:a16="http://schemas.microsoft.com/office/drawing/2014/main" id="{33AEE53E-B4A4-4104-A14F-E482D4FCF817}"/>
              </a:ext>
            </a:extLst>
          </p:cNvPr>
          <p:cNvSpPr>
            <a:spLocks noGrp="1"/>
          </p:cNvSpPr>
          <p:nvPr>
            <p:ph type="subTitle" idx="1"/>
          </p:nvPr>
        </p:nvSpPr>
        <p:spPr>
          <a:xfrm>
            <a:off x="518400" y="3249114"/>
            <a:ext cx="9898775" cy="1655762"/>
          </a:xfrm>
        </p:spPr>
        <p:txBody>
          <a:bodyPr>
            <a:normAutofit/>
          </a:bodyPr>
          <a:lstStyle>
            <a:lvl1pPr marL="0" indent="0" algn="l">
              <a:buNone/>
              <a:defRPr sz="28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BDDB3804-947D-4BB3-B4D5-7ED4F73876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2000" y="1629000"/>
            <a:ext cx="1265935" cy="288000"/>
          </a:xfrm>
          <a:prstGeom prst="rect">
            <a:avLst/>
          </a:prstGeom>
        </p:spPr>
      </p:pic>
      <p:pic>
        <p:nvPicPr>
          <p:cNvPr id="12" name="Grafik 11">
            <a:extLst>
              <a:ext uri="{FF2B5EF4-FFF2-40B4-BE49-F238E27FC236}">
                <a16:creationId xmlns:a16="http://schemas.microsoft.com/office/drawing/2014/main" id="{613495AE-BA1B-490C-9451-F7BF79EBD3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8000" y="2349000"/>
            <a:ext cx="1606512" cy="1368000"/>
          </a:xfrm>
          <a:prstGeom prst="rect">
            <a:avLst/>
          </a:prstGeom>
        </p:spPr>
      </p:pic>
      <p:pic>
        <p:nvPicPr>
          <p:cNvPr id="13" name="Grafik 12">
            <a:extLst>
              <a:ext uri="{FF2B5EF4-FFF2-40B4-BE49-F238E27FC236}">
                <a16:creationId xmlns:a16="http://schemas.microsoft.com/office/drawing/2014/main" id="{989C91DA-98AD-4679-96D3-32364BED13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
        <p:nvSpPr>
          <p:cNvPr id="14" name="Rechteck 13">
            <a:extLst>
              <a:ext uri="{FF2B5EF4-FFF2-40B4-BE49-F238E27FC236}">
                <a16:creationId xmlns:a16="http://schemas.microsoft.com/office/drawing/2014/main" id="{509EEA94-67BF-4A6F-BFDF-2FCF43862A6F}"/>
              </a:ext>
            </a:extLst>
          </p:cNvPr>
          <p:cNvSpPr/>
          <p:nvPr userDrawn="1"/>
        </p:nvSpPr>
        <p:spPr>
          <a:xfrm>
            <a:off x="0" y="0"/>
            <a:ext cx="12193200" cy="46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FC076E73-8E2A-4323-863E-FB657B36997D}"/>
              </a:ext>
            </a:extLst>
          </p:cNvPr>
          <p:cNvSpPr/>
          <p:nvPr userDrawn="1"/>
        </p:nvSpPr>
        <p:spPr>
          <a:xfrm>
            <a:off x="0" y="6739200"/>
            <a:ext cx="12192000" cy="11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D3C27E9D-7463-4196-8D82-060FD091672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37" t="18280" r="6442" b="3436"/>
          <a:stretch/>
        </p:blipFill>
        <p:spPr>
          <a:xfrm>
            <a:off x="0" y="3717000"/>
            <a:ext cx="12192000" cy="3042266"/>
          </a:xfrm>
          <a:prstGeom prst="rect">
            <a:avLst/>
          </a:prstGeom>
        </p:spPr>
      </p:pic>
    </p:spTree>
    <p:extLst>
      <p:ext uri="{BB962C8B-B14F-4D97-AF65-F5344CB8AC3E}">
        <p14:creationId xmlns:p14="http://schemas.microsoft.com/office/powerpoint/2010/main" val="206731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und Inhalt ">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B5715C8A-186E-459B-B87A-D3406A75D7E7}"/>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DE7491B7-2EA6-44BC-94D5-3DBCB617AA9F}"/>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4" name="Textplatzhalter 3">
            <a:extLst>
              <a:ext uri="{FF2B5EF4-FFF2-40B4-BE49-F238E27FC236}">
                <a16:creationId xmlns:a16="http://schemas.microsoft.com/office/drawing/2014/main" id="{B8E9A029-D75B-417F-9DB8-B8AB320EA9C8}"/>
              </a:ext>
            </a:extLst>
          </p:cNvPr>
          <p:cNvSpPr>
            <a:spLocks noGrp="1"/>
          </p:cNvSpPr>
          <p:nvPr>
            <p:ph type="body" sz="half" idx="2"/>
          </p:nvPr>
        </p:nvSpPr>
        <p:spPr>
          <a:xfrm>
            <a:off x="515938" y="5376605"/>
            <a:ext cx="5435600" cy="5733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640F6146-DFEE-4F99-8570-8E02F1A4474E}"/>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Inhaltsplatzhalter 9">
            <a:extLst>
              <a:ext uri="{FF2B5EF4-FFF2-40B4-BE49-F238E27FC236}">
                <a16:creationId xmlns:a16="http://schemas.microsoft.com/office/drawing/2014/main" id="{834EDF1F-371E-43F8-A0CD-641A876C277D}"/>
              </a:ext>
            </a:extLst>
          </p:cNvPr>
          <p:cNvSpPr>
            <a:spLocks noGrp="1"/>
          </p:cNvSpPr>
          <p:nvPr>
            <p:ph sz="quarter" idx="14"/>
          </p:nvPr>
        </p:nvSpPr>
        <p:spPr>
          <a:xfrm>
            <a:off x="6829425" y="1998663"/>
            <a:ext cx="4846638" cy="34099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a:extLst>
              <a:ext uri="{FF2B5EF4-FFF2-40B4-BE49-F238E27FC236}">
                <a16:creationId xmlns:a16="http://schemas.microsoft.com/office/drawing/2014/main" id="{838DC3E4-200D-4DC2-A2EF-29694DDAEC82}"/>
              </a:ext>
            </a:extLst>
          </p:cNvPr>
          <p:cNvSpPr>
            <a:spLocks noGrp="1"/>
          </p:cNvSpPr>
          <p:nvPr>
            <p:ph type="pic" sz="quarter" idx="15"/>
          </p:nvPr>
        </p:nvSpPr>
        <p:spPr>
          <a:xfrm>
            <a:off x="515938" y="1628775"/>
            <a:ext cx="5435600" cy="3242483"/>
          </a:xfrm>
        </p:spPr>
        <p:txBody>
          <a:bodyPr/>
          <a:lstStyle/>
          <a:p>
            <a:endParaRPr lang="de-DE"/>
          </a:p>
        </p:txBody>
      </p:sp>
    </p:spTree>
    <p:extLst>
      <p:ext uri="{BB962C8B-B14F-4D97-AF65-F5344CB8AC3E}">
        <p14:creationId xmlns:p14="http://schemas.microsoft.com/office/powerpoint/2010/main" val="258106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518400" y="1627200"/>
            <a:ext cx="649287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F5A56A27-597C-4144-BD98-4C9AB6EDC15E}"/>
              </a:ext>
            </a:extLst>
          </p:cNvPr>
          <p:cNvSpPr>
            <a:spLocks noGrp="1"/>
          </p:cNvSpPr>
          <p:nvPr>
            <p:ph type="body" sz="half" idx="2"/>
          </p:nvPr>
        </p:nvSpPr>
        <p:spPr>
          <a:xfrm>
            <a:off x="7544971" y="1628775"/>
            <a:ext cx="4131092" cy="4322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177718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6244649" y="1628775"/>
            <a:ext cx="5436000"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5435600" cy="4321176"/>
          </a:xfrm>
        </p:spPr>
        <p:txBody>
          <a:bodyPr/>
          <a:lstStyle/>
          <a:p>
            <a:endParaRPr lang="de-DE" dirty="0"/>
          </a:p>
        </p:txBody>
      </p:sp>
    </p:spTree>
    <p:extLst>
      <p:ext uri="{BB962C8B-B14F-4D97-AF65-F5344CB8AC3E}">
        <p14:creationId xmlns:p14="http://schemas.microsoft.com/office/powerpoint/2010/main" val="157834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und Inhal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4227252" y="1628775"/>
            <a:ext cx="3420000" cy="2016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3420000" cy="2016000"/>
          </a:xfrm>
        </p:spPr>
        <p:txBody>
          <a:bodyPr/>
          <a:lstStyle/>
          <a:p>
            <a:endParaRPr lang="de-DE" dirty="0"/>
          </a:p>
        </p:txBody>
      </p:sp>
      <p:sp>
        <p:nvSpPr>
          <p:cNvPr id="8" name="Bildplatzhalter 7">
            <a:extLst>
              <a:ext uri="{FF2B5EF4-FFF2-40B4-BE49-F238E27FC236}">
                <a16:creationId xmlns:a16="http://schemas.microsoft.com/office/drawing/2014/main" id="{91CEAED0-2572-4764-BFC8-0EB8D9263744}"/>
              </a:ext>
            </a:extLst>
          </p:cNvPr>
          <p:cNvSpPr>
            <a:spLocks noGrp="1"/>
          </p:cNvSpPr>
          <p:nvPr>
            <p:ph type="pic" sz="quarter" idx="14"/>
          </p:nvPr>
        </p:nvSpPr>
        <p:spPr>
          <a:xfrm>
            <a:off x="518400" y="3933825"/>
            <a:ext cx="3420000" cy="2016000"/>
          </a:xfrm>
        </p:spPr>
        <p:txBody>
          <a:bodyPr/>
          <a:lstStyle/>
          <a:p>
            <a:endParaRPr lang="de-DE"/>
          </a:p>
        </p:txBody>
      </p:sp>
      <p:sp>
        <p:nvSpPr>
          <p:cNvPr id="11" name="Bildplatzhalter 10">
            <a:extLst>
              <a:ext uri="{FF2B5EF4-FFF2-40B4-BE49-F238E27FC236}">
                <a16:creationId xmlns:a16="http://schemas.microsoft.com/office/drawing/2014/main" id="{4C2D890D-044C-4691-AB68-CB188520F475}"/>
              </a:ext>
            </a:extLst>
          </p:cNvPr>
          <p:cNvSpPr>
            <a:spLocks noGrp="1"/>
          </p:cNvSpPr>
          <p:nvPr>
            <p:ph type="pic" sz="quarter" idx="15"/>
          </p:nvPr>
        </p:nvSpPr>
        <p:spPr>
          <a:xfrm>
            <a:off x="4226400" y="3934800"/>
            <a:ext cx="3420000" cy="2016000"/>
          </a:xfrm>
        </p:spPr>
        <p:txBody>
          <a:bodyPr/>
          <a:lstStyle/>
          <a:p>
            <a:endParaRPr lang="de-DE" dirty="0"/>
          </a:p>
        </p:txBody>
      </p:sp>
      <p:sp>
        <p:nvSpPr>
          <p:cNvPr id="13" name="Textplatzhalter 12">
            <a:extLst>
              <a:ext uri="{FF2B5EF4-FFF2-40B4-BE49-F238E27FC236}">
                <a16:creationId xmlns:a16="http://schemas.microsoft.com/office/drawing/2014/main" id="{C4D54777-BC54-419F-A591-F261EAF105F1}"/>
              </a:ext>
            </a:extLst>
          </p:cNvPr>
          <p:cNvSpPr>
            <a:spLocks noGrp="1"/>
          </p:cNvSpPr>
          <p:nvPr>
            <p:ph type="body" sz="quarter" idx="16"/>
          </p:nvPr>
        </p:nvSpPr>
        <p:spPr>
          <a:xfrm>
            <a:off x="8258175" y="1628774"/>
            <a:ext cx="3417888"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238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4227252" y="1628775"/>
            <a:ext cx="3420000" cy="2016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3456000" cy="2016000"/>
          </a:xfrm>
        </p:spPr>
        <p:txBody>
          <a:bodyPr/>
          <a:lstStyle/>
          <a:p>
            <a:endParaRPr lang="de-DE" dirty="0"/>
          </a:p>
        </p:txBody>
      </p:sp>
      <p:sp>
        <p:nvSpPr>
          <p:cNvPr id="8" name="Bildplatzhalter 7">
            <a:extLst>
              <a:ext uri="{FF2B5EF4-FFF2-40B4-BE49-F238E27FC236}">
                <a16:creationId xmlns:a16="http://schemas.microsoft.com/office/drawing/2014/main" id="{91CEAED0-2572-4764-BFC8-0EB8D9263744}"/>
              </a:ext>
            </a:extLst>
          </p:cNvPr>
          <p:cNvSpPr>
            <a:spLocks noGrp="1"/>
          </p:cNvSpPr>
          <p:nvPr>
            <p:ph type="pic" sz="quarter" idx="14"/>
          </p:nvPr>
        </p:nvSpPr>
        <p:spPr>
          <a:xfrm>
            <a:off x="518400" y="3933825"/>
            <a:ext cx="3456000" cy="2016000"/>
          </a:xfrm>
        </p:spPr>
        <p:txBody>
          <a:bodyPr/>
          <a:lstStyle/>
          <a:p>
            <a:endParaRPr lang="de-DE"/>
          </a:p>
        </p:txBody>
      </p:sp>
      <p:sp>
        <p:nvSpPr>
          <p:cNvPr id="11" name="Bildplatzhalter 10">
            <a:extLst>
              <a:ext uri="{FF2B5EF4-FFF2-40B4-BE49-F238E27FC236}">
                <a16:creationId xmlns:a16="http://schemas.microsoft.com/office/drawing/2014/main" id="{4C2D890D-044C-4691-AB68-CB188520F475}"/>
              </a:ext>
            </a:extLst>
          </p:cNvPr>
          <p:cNvSpPr>
            <a:spLocks noGrp="1"/>
          </p:cNvSpPr>
          <p:nvPr>
            <p:ph type="pic" sz="quarter" idx="15"/>
          </p:nvPr>
        </p:nvSpPr>
        <p:spPr>
          <a:xfrm>
            <a:off x="4226400" y="3934800"/>
            <a:ext cx="3420000" cy="2016000"/>
          </a:xfrm>
        </p:spPr>
        <p:txBody>
          <a:bodyPr/>
          <a:lstStyle/>
          <a:p>
            <a:endParaRPr lang="de-DE" dirty="0"/>
          </a:p>
        </p:txBody>
      </p:sp>
      <p:sp>
        <p:nvSpPr>
          <p:cNvPr id="5" name="Bildplatzhalter 4">
            <a:extLst>
              <a:ext uri="{FF2B5EF4-FFF2-40B4-BE49-F238E27FC236}">
                <a16:creationId xmlns:a16="http://schemas.microsoft.com/office/drawing/2014/main" id="{1C0ED0CB-30C9-42CC-BEEF-DE812CDCEA82}"/>
              </a:ext>
            </a:extLst>
          </p:cNvPr>
          <p:cNvSpPr>
            <a:spLocks noGrp="1"/>
          </p:cNvSpPr>
          <p:nvPr>
            <p:ph type="pic" sz="quarter" idx="16"/>
          </p:nvPr>
        </p:nvSpPr>
        <p:spPr>
          <a:xfrm>
            <a:off x="7940676" y="1628775"/>
            <a:ext cx="3420000" cy="2016125"/>
          </a:xfrm>
        </p:spPr>
        <p:txBody>
          <a:bodyPr/>
          <a:lstStyle/>
          <a:p>
            <a:endParaRPr lang="de-DE"/>
          </a:p>
        </p:txBody>
      </p:sp>
      <p:sp>
        <p:nvSpPr>
          <p:cNvPr id="16" name="Bildplatzhalter 15">
            <a:extLst>
              <a:ext uri="{FF2B5EF4-FFF2-40B4-BE49-F238E27FC236}">
                <a16:creationId xmlns:a16="http://schemas.microsoft.com/office/drawing/2014/main" id="{B5614DA7-23A7-4EB7-87DD-61F717B535AC}"/>
              </a:ext>
            </a:extLst>
          </p:cNvPr>
          <p:cNvSpPr>
            <a:spLocks noGrp="1"/>
          </p:cNvSpPr>
          <p:nvPr>
            <p:ph type="pic" sz="quarter" idx="18"/>
          </p:nvPr>
        </p:nvSpPr>
        <p:spPr>
          <a:xfrm>
            <a:off x="7941600" y="3934800"/>
            <a:ext cx="3420000" cy="2016125"/>
          </a:xfrm>
        </p:spPr>
        <p:txBody>
          <a:bodyPr/>
          <a:lstStyle/>
          <a:p>
            <a:endParaRPr lang="de-DE"/>
          </a:p>
        </p:txBody>
      </p:sp>
    </p:spTree>
    <p:extLst>
      <p:ext uri="{BB962C8B-B14F-4D97-AF65-F5344CB8AC3E}">
        <p14:creationId xmlns:p14="http://schemas.microsoft.com/office/powerpoint/2010/main" val="183859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DCDAAE3-B96D-4E6E-BF57-D685B77F7FDA}"/>
              </a:ext>
            </a:extLst>
          </p:cNvPr>
          <p:cNvSpPr>
            <a:spLocks noGrp="1"/>
          </p:cNvSpPr>
          <p:nvPr>
            <p:ph type="ftr" sz="quarter" idx="11"/>
          </p:nvPr>
        </p:nvSpPr>
        <p:spPr>
          <a:xfrm>
            <a:off x="518400" y="6311109"/>
            <a:ext cx="7267575" cy="547200"/>
          </a:xfrm>
        </p:spPr>
        <p:txBody>
          <a:bodyPr/>
          <a:lstStyle>
            <a:lvl1pPr>
              <a:defRPr/>
            </a:lvl1pPr>
          </a:lstStyle>
          <a:p>
            <a:r>
              <a:rPr lang="de-DE" dirty="0"/>
              <a:t>selbsthilfe-der-zukunft.de</a:t>
            </a:r>
          </a:p>
        </p:txBody>
      </p:sp>
      <p:sp>
        <p:nvSpPr>
          <p:cNvPr id="3" name="Inhaltsplatzhalter 2">
            <a:extLst>
              <a:ext uri="{FF2B5EF4-FFF2-40B4-BE49-F238E27FC236}">
                <a16:creationId xmlns:a16="http://schemas.microsoft.com/office/drawing/2014/main" id="{AC9E3EFD-702B-4D42-AB94-19563EE6E4FB}"/>
              </a:ext>
            </a:extLst>
          </p:cNvPr>
          <p:cNvSpPr>
            <a:spLocks noGrp="1"/>
          </p:cNvSpPr>
          <p:nvPr>
            <p:ph idx="1"/>
          </p:nvPr>
        </p:nvSpPr>
        <p:spPr>
          <a:xfrm>
            <a:off x="518399" y="1628775"/>
            <a:ext cx="9905761"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79A44D2E-E452-4FBD-8CE2-9F0A6CA0062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7" name="Titel 6">
            <a:extLst>
              <a:ext uri="{FF2B5EF4-FFF2-40B4-BE49-F238E27FC236}">
                <a16:creationId xmlns:a16="http://schemas.microsoft.com/office/drawing/2014/main" id="{94E3B84D-F899-438A-93E9-50FE1B3AD0DC}"/>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2855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Aufzählung mit Zah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DCDAAE3-B96D-4E6E-BF57-D685B77F7FDA}"/>
              </a:ext>
            </a:extLst>
          </p:cNvPr>
          <p:cNvSpPr>
            <a:spLocks noGrp="1"/>
          </p:cNvSpPr>
          <p:nvPr>
            <p:ph type="ftr" sz="quarter" idx="11"/>
          </p:nvPr>
        </p:nvSpPr>
        <p:spPr>
          <a:xfrm>
            <a:off x="518400" y="6311109"/>
            <a:ext cx="7267575" cy="547200"/>
          </a:xfrm>
        </p:spPr>
        <p:txBody>
          <a:bodyPr/>
          <a:lstStyle>
            <a:lvl1pPr>
              <a:defRPr/>
            </a:lvl1pPr>
          </a:lstStyle>
          <a:p>
            <a:r>
              <a:rPr lang="de-DE" dirty="0"/>
              <a:t>selbsthilfe-der-zukunft.de</a:t>
            </a:r>
          </a:p>
        </p:txBody>
      </p:sp>
      <p:sp>
        <p:nvSpPr>
          <p:cNvPr id="3" name="Inhaltsplatzhalter 2">
            <a:extLst>
              <a:ext uri="{FF2B5EF4-FFF2-40B4-BE49-F238E27FC236}">
                <a16:creationId xmlns:a16="http://schemas.microsoft.com/office/drawing/2014/main" id="{AC9E3EFD-702B-4D42-AB94-19563EE6E4FB}"/>
              </a:ext>
            </a:extLst>
          </p:cNvPr>
          <p:cNvSpPr>
            <a:spLocks noGrp="1"/>
          </p:cNvSpPr>
          <p:nvPr>
            <p:ph idx="1"/>
          </p:nvPr>
        </p:nvSpPr>
        <p:spPr>
          <a:xfrm>
            <a:off x="518399" y="1628775"/>
            <a:ext cx="9905761" cy="4321175"/>
          </a:xfrm>
        </p:spPr>
        <p:txBody>
          <a:bodyPr/>
          <a:lstStyle>
            <a:lvl1pPr marL="396000" indent="-396000">
              <a:buClr>
                <a:schemeClr val="accent2"/>
              </a:buClr>
              <a:buFont typeface="+mj-lt"/>
              <a:buAutoNum type="arabicPeriod"/>
              <a:defRPr/>
            </a:lvl1pPr>
            <a:lvl2pPr marL="720000">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79A44D2E-E452-4FBD-8CE2-9F0A6CA0062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4" name="Titel 3">
            <a:extLst>
              <a:ext uri="{FF2B5EF4-FFF2-40B4-BE49-F238E27FC236}">
                <a16:creationId xmlns:a16="http://schemas.microsoft.com/office/drawing/2014/main" id="{E0D49C6F-4731-45A6-95BF-3133B37763E7}"/>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7320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5AE01CA0-D7BF-4B08-B521-7CE71E5472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907" r="17842" b="58005"/>
          <a:stretch/>
        </p:blipFill>
        <p:spPr>
          <a:xfrm>
            <a:off x="0" y="2760809"/>
            <a:ext cx="12192000" cy="4097191"/>
          </a:xfrm>
          <a:prstGeom prst="rect">
            <a:avLst/>
          </a:prstGeom>
        </p:spPr>
      </p:pic>
      <p:sp>
        <p:nvSpPr>
          <p:cNvPr id="5" name="Fußzeilenplatzhalter 4">
            <a:extLst>
              <a:ext uri="{FF2B5EF4-FFF2-40B4-BE49-F238E27FC236}">
                <a16:creationId xmlns:a16="http://schemas.microsoft.com/office/drawing/2014/main" id="{647CD816-5BAA-47E1-9139-BA626578FE7F}"/>
              </a:ext>
            </a:extLst>
          </p:cNvPr>
          <p:cNvSpPr>
            <a:spLocks noGrp="1"/>
          </p:cNvSpPr>
          <p:nvPr>
            <p:ph type="ftr" sz="quarter" idx="11"/>
          </p:nvPr>
        </p:nvSpPr>
        <p:spPr>
          <a:xfrm>
            <a:off x="518400" y="6078345"/>
            <a:ext cx="7267575" cy="547200"/>
          </a:xfrm>
        </p:spPr>
        <p:txBody>
          <a:bodyPr/>
          <a:lstStyle>
            <a:lvl1pPr>
              <a:defRPr/>
            </a:lvl1pPr>
          </a:lstStyle>
          <a:p>
            <a:r>
              <a:rPr lang="de-DE" dirty="0"/>
              <a:t>selbsthilfe-der-zukunft.de</a:t>
            </a:r>
          </a:p>
        </p:txBody>
      </p:sp>
      <p:sp>
        <p:nvSpPr>
          <p:cNvPr id="3" name="Textplatzhalter 2">
            <a:extLst>
              <a:ext uri="{FF2B5EF4-FFF2-40B4-BE49-F238E27FC236}">
                <a16:creationId xmlns:a16="http://schemas.microsoft.com/office/drawing/2014/main" id="{D69FFCC3-974A-402C-88D1-2C38CF07AAA6}"/>
              </a:ext>
            </a:extLst>
          </p:cNvPr>
          <p:cNvSpPr>
            <a:spLocks noGrp="1"/>
          </p:cNvSpPr>
          <p:nvPr>
            <p:ph type="body" idx="1"/>
          </p:nvPr>
        </p:nvSpPr>
        <p:spPr>
          <a:xfrm>
            <a:off x="515938" y="3148970"/>
            <a:ext cx="9706585" cy="1500187"/>
          </a:xfrm>
        </p:spPr>
        <p:txBody>
          <a:bodyPr>
            <a:normAutofit/>
          </a:bodyPr>
          <a:lstStyle>
            <a:lvl1pPr marL="0" indent="0">
              <a:spcBef>
                <a:spcPts val="0"/>
              </a:spcBef>
              <a:spcAft>
                <a:spcPts val="1200"/>
              </a:spcAft>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Titel 6">
            <a:extLst>
              <a:ext uri="{FF2B5EF4-FFF2-40B4-BE49-F238E27FC236}">
                <a16:creationId xmlns:a16="http://schemas.microsoft.com/office/drawing/2014/main" id="{58BAEB29-716C-4BB1-875A-FBD546AEACFE}"/>
              </a:ext>
            </a:extLst>
          </p:cNvPr>
          <p:cNvSpPr>
            <a:spLocks noGrp="1"/>
          </p:cNvSpPr>
          <p:nvPr>
            <p:ph type="title"/>
          </p:nvPr>
        </p:nvSpPr>
        <p:spPr>
          <a:xfrm>
            <a:off x="518400" y="1628775"/>
            <a:ext cx="9694862" cy="1415050"/>
          </a:xfrm>
        </p:spPr>
        <p:txBody>
          <a:bodyPr anchor="t"/>
          <a:lstStyle/>
          <a:p>
            <a:r>
              <a:rPr lang="de-DE" dirty="0"/>
              <a:t>Mastertitelformat bearbeiten</a:t>
            </a:r>
          </a:p>
        </p:txBody>
      </p:sp>
      <p:sp>
        <p:nvSpPr>
          <p:cNvPr id="9" name="Rechteck 8">
            <a:extLst>
              <a:ext uri="{FF2B5EF4-FFF2-40B4-BE49-F238E27FC236}">
                <a16:creationId xmlns:a16="http://schemas.microsoft.com/office/drawing/2014/main" id="{5F518019-A490-48B6-AB9F-CC812D281E39}"/>
              </a:ext>
            </a:extLst>
          </p:cNvPr>
          <p:cNvSpPr/>
          <p:nvPr userDrawn="1"/>
        </p:nvSpPr>
        <p:spPr>
          <a:xfrm>
            <a:off x="0" y="0"/>
            <a:ext cx="12192000" cy="4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DAD9294-E2C8-4BAD-B036-1834069E47B3}"/>
              </a:ext>
            </a:extLst>
          </p:cNvPr>
          <p:cNvSpPr/>
          <p:nvPr userDrawn="1"/>
        </p:nvSpPr>
        <p:spPr>
          <a:xfrm>
            <a:off x="0" y="6739200"/>
            <a:ext cx="12192000" cy="11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D08C4BB6-FB2F-4984-9C53-B0DCAFC991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Tree>
    <p:extLst>
      <p:ext uri="{BB962C8B-B14F-4D97-AF65-F5344CB8AC3E}">
        <p14:creationId xmlns:p14="http://schemas.microsoft.com/office/powerpoint/2010/main" val="238086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166C06A-95CE-45CB-BA2A-AF95C43E1462}"/>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CEEDB5A9-36BB-4E6A-8460-0D6D62EDA326}"/>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1ADC994C-5D6D-4DB9-B89C-18E3A9089205}"/>
              </a:ext>
            </a:extLst>
          </p:cNvPr>
          <p:cNvSpPr>
            <a:spLocks noGrp="1"/>
          </p:cNvSpPr>
          <p:nvPr>
            <p:ph sz="half" idx="1"/>
          </p:nvPr>
        </p:nvSpPr>
        <p:spPr>
          <a:xfrm>
            <a:off x="518400" y="1628775"/>
            <a:ext cx="5433138"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8D924BF-A634-4348-8036-91660FD08E26}"/>
              </a:ext>
            </a:extLst>
          </p:cNvPr>
          <p:cNvSpPr>
            <a:spLocks noGrp="1"/>
          </p:cNvSpPr>
          <p:nvPr>
            <p:ph sz="half" idx="2"/>
          </p:nvPr>
        </p:nvSpPr>
        <p:spPr>
          <a:xfrm>
            <a:off x="6240463" y="1628775"/>
            <a:ext cx="5435601"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459BC95A-1C71-4130-A4A8-EB71C3ED2862}"/>
              </a:ext>
            </a:extLst>
          </p:cNvPr>
          <p:cNvSpPr>
            <a:spLocks noGrp="1"/>
          </p:cNvSpPr>
          <p:nvPr>
            <p:ph type="sldNum" sz="quarter" idx="12"/>
          </p:nvPr>
        </p:nvSpPr>
        <p:spPr>
          <a:xfrm>
            <a:off x="10417174" y="6310800"/>
            <a:ext cx="1774825" cy="547200"/>
          </a:xfrm>
        </p:spPr>
        <p:txBody>
          <a:bodyPr/>
          <a:lstStyle/>
          <a:p>
            <a:fld id="{2E27387F-0FE2-4320-9642-0B95519C7C85}" type="slidenum">
              <a:rPr lang="de-DE" smtClean="0"/>
              <a:t>‹Nr.›</a:t>
            </a:fld>
            <a:endParaRPr lang="de-DE" dirty="0"/>
          </a:p>
        </p:txBody>
      </p:sp>
    </p:spTree>
    <p:extLst>
      <p:ext uri="{BB962C8B-B14F-4D97-AF65-F5344CB8AC3E}">
        <p14:creationId xmlns:p14="http://schemas.microsoft.com/office/powerpoint/2010/main" val="368903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FA49C1FD-7C1C-4A68-AEB8-68E3C5B35DD8}"/>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A9F56779-16FD-42DD-B8EF-5C96225E8A4A}"/>
              </a:ext>
            </a:extLst>
          </p:cNvPr>
          <p:cNvSpPr>
            <a:spLocks noGrp="1"/>
          </p:cNvSpPr>
          <p:nvPr>
            <p:ph type="title"/>
          </p:nvPr>
        </p:nvSpPr>
        <p:spPr>
          <a:xfrm>
            <a:off x="518400" y="0"/>
            <a:ext cx="9694800" cy="122040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BFA26518-C22D-447B-8BE8-8BD481E9BF42}"/>
              </a:ext>
            </a:extLst>
          </p:cNvPr>
          <p:cNvSpPr>
            <a:spLocks noGrp="1"/>
          </p:cNvSpPr>
          <p:nvPr>
            <p:ph type="body" idx="1"/>
          </p:nvPr>
        </p:nvSpPr>
        <p:spPr>
          <a:xfrm>
            <a:off x="518400" y="1627200"/>
            <a:ext cx="5433138" cy="823912"/>
          </a:xfrm>
        </p:spPr>
        <p:txBody>
          <a:bodyPr anchor="t">
            <a:normAutofit/>
          </a:bodyPr>
          <a:lstStyle>
            <a:lvl1pPr marL="0" indent="0">
              <a:spcBef>
                <a:spcPts val="0"/>
              </a:spcBef>
              <a:spcAft>
                <a:spcPts val="0"/>
              </a:spcAft>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a:t>
            </a:r>
          </a:p>
          <a:p>
            <a:pPr lvl="0"/>
            <a:r>
              <a:rPr lang="de-DE" dirty="0"/>
              <a:t>bearbeiten</a:t>
            </a:r>
          </a:p>
        </p:txBody>
      </p:sp>
      <p:sp>
        <p:nvSpPr>
          <p:cNvPr id="4" name="Inhaltsplatzhalter 3">
            <a:extLst>
              <a:ext uri="{FF2B5EF4-FFF2-40B4-BE49-F238E27FC236}">
                <a16:creationId xmlns:a16="http://schemas.microsoft.com/office/drawing/2014/main" id="{262CBE11-5021-402F-98B7-C1C15231B00F}"/>
              </a:ext>
            </a:extLst>
          </p:cNvPr>
          <p:cNvSpPr>
            <a:spLocks noGrp="1"/>
          </p:cNvSpPr>
          <p:nvPr>
            <p:ph sz="half" idx="2"/>
          </p:nvPr>
        </p:nvSpPr>
        <p:spPr>
          <a:xfrm>
            <a:off x="518400" y="2505075"/>
            <a:ext cx="5433138" cy="34448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A41AAB7-E52E-4183-95D9-C0247B0EE3D3}"/>
              </a:ext>
            </a:extLst>
          </p:cNvPr>
          <p:cNvSpPr>
            <a:spLocks noGrp="1"/>
          </p:cNvSpPr>
          <p:nvPr>
            <p:ph type="body" sz="quarter" idx="3"/>
          </p:nvPr>
        </p:nvSpPr>
        <p:spPr>
          <a:xfrm>
            <a:off x="6240463" y="1627200"/>
            <a:ext cx="5435599" cy="823912"/>
          </a:xfrm>
        </p:spPr>
        <p:txBody>
          <a:bodyPr anchor="t">
            <a:normAutofit/>
          </a:bodyPr>
          <a:lstStyle>
            <a:lvl1pPr marL="0" indent="0">
              <a:spcBef>
                <a:spcPts val="0"/>
              </a:spcBef>
              <a:spcAft>
                <a:spcPts val="0"/>
              </a:spcAft>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B3378228-9FFA-4B16-A8D1-E4DA61B7C31F}"/>
              </a:ext>
            </a:extLst>
          </p:cNvPr>
          <p:cNvSpPr>
            <a:spLocks noGrp="1"/>
          </p:cNvSpPr>
          <p:nvPr>
            <p:ph sz="quarter" idx="4"/>
          </p:nvPr>
        </p:nvSpPr>
        <p:spPr>
          <a:xfrm>
            <a:off x="6240463" y="2505600"/>
            <a:ext cx="5435599" cy="34448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a:extLst>
              <a:ext uri="{FF2B5EF4-FFF2-40B4-BE49-F238E27FC236}">
                <a16:creationId xmlns:a16="http://schemas.microsoft.com/office/drawing/2014/main" id="{AC918CAC-E562-4284-AA0D-87ACB176805B}"/>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261414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E8F8107-8562-4F6A-AC86-0AD30B45886A}"/>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F176F131-FDFB-4199-A972-2479BC4938CD}"/>
              </a:ext>
            </a:extLst>
          </p:cNvPr>
          <p:cNvSpPr>
            <a:spLocks noGrp="1"/>
          </p:cNvSpPr>
          <p:nvPr>
            <p:ph type="title"/>
          </p:nvPr>
        </p:nvSpPr>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E91ACB2D-704D-4AAF-9F08-E8EF447C8CBF}"/>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771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CBEB6F1-4CD7-43CB-9F74-CCF4E6582CC2}"/>
              </a:ext>
            </a:extLst>
          </p:cNvPr>
          <p:cNvSpPr>
            <a:spLocks noGrp="1"/>
          </p:cNvSpPr>
          <p:nvPr>
            <p:ph type="ftr" sz="quarter" idx="11"/>
          </p:nvPr>
        </p:nvSpPr>
        <p:spPr/>
        <p:txBody>
          <a:bodyPr/>
          <a:lstStyle>
            <a:lvl1pPr>
              <a:defRPr/>
            </a:lvl1pPr>
          </a:lstStyle>
          <a:p>
            <a:r>
              <a:rPr lang="de-DE" dirty="0"/>
              <a:t>selbsthilfe-der-zukunft.de</a:t>
            </a:r>
          </a:p>
        </p:txBody>
      </p:sp>
      <p:sp>
        <p:nvSpPr>
          <p:cNvPr id="4" name="Foliennummernplatzhalter 3">
            <a:extLst>
              <a:ext uri="{FF2B5EF4-FFF2-40B4-BE49-F238E27FC236}">
                <a16:creationId xmlns:a16="http://schemas.microsoft.com/office/drawing/2014/main" id="{FF6FC1B5-0AAB-4534-B876-3410DBD15ED4}"/>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5" name="Rechteck 4">
            <a:extLst>
              <a:ext uri="{FF2B5EF4-FFF2-40B4-BE49-F238E27FC236}">
                <a16:creationId xmlns:a16="http://schemas.microsoft.com/office/drawing/2014/main" id="{43676812-BF53-4170-950E-8E4285B74B2D}"/>
              </a:ext>
            </a:extLst>
          </p:cNvPr>
          <p:cNvSpPr/>
          <p:nvPr userDrawn="1"/>
        </p:nvSpPr>
        <p:spPr>
          <a:xfrm>
            <a:off x="10416000" y="1"/>
            <a:ext cx="1776000" cy="1269000"/>
          </a:xfrm>
          <a:prstGeom prst="rect">
            <a:avLst/>
          </a:prstGeom>
          <a:gradFill>
            <a:gsLst>
              <a:gs pos="100000">
                <a:schemeClr val="accent1">
                  <a:alpha val="5000"/>
                </a:schemeClr>
              </a:gs>
              <a:gs pos="0">
                <a:schemeClr val="accent1">
                  <a:lumMod val="100000"/>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591146E-B987-48B4-87F9-04FD10F3B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Tree>
    <p:extLst>
      <p:ext uri="{BB962C8B-B14F-4D97-AF65-F5344CB8AC3E}">
        <p14:creationId xmlns:p14="http://schemas.microsoft.com/office/powerpoint/2010/main" val="1125612672"/>
      </p:ext>
    </p:extLst>
  </p:cSld>
  <p:clrMapOvr>
    <a:masterClrMapping/>
  </p:clrMapOvr>
  <p:extLst mod="1">
    <p:ext uri="{DCECCB84-F9BA-43D5-87BE-67443E8EF086}">
      <p15:sldGuideLst xmlns:p15="http://schemas.microsoft.com/office/powerpoint/2012/main">
        <p15:guide id="1" orient="horz" pos="799" userDrawn="1">
          <p15:clr>
            <a:srgbClr val="FBAE40"/>
          </p15:clr>
        </p15:guide>
        <p15:guide id="2" orient="horz" pos="2387" userDrawn="1">
          <p15:clr>
            <a:srgbClr val="FBAE40"/>
          </p15:clr>
        </p15:guide>
        <p15:guide id="3" orient="horz" pos="2296" userDrawn="1">
          <p15:clr>
            <a:srgbClr val="FBAE40"/>
          </p15:clr>
        </p15:guide>
        <p15:guide id="4" orient="horz" pos="24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Rahmen und Inhalt ">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B5715C8A-186E-459B-B87A-D3406A75D7E7}"/>
              </a:ext>
            </a:extLst>
          </p:cNvPr>
          <p:cNvSpPr>
            <a:spLocks noGrp="1"/>
          </p:cNvSpPr>
          <p:nvPr>
            <p:ph type="ftr" sz="quarter" idx="11"/>
          </p:nvPr>
        </p:nvSpPr>
        <p:spPr/>
        <p:txBody>
          <a:bodyPr/>
          <a:lstStyle>
            <a:lvl1pPr>
              <a:defRPr/>
            </a:lvl1pPr>
          </a:lstStyle>
          <a:p>
            <a:r>
              <a:rPr lang="de-DE" dirty="0"/>
              <a:t>selbsthilfe-der-zukunft.de</a:t>
            </a:r>
          </a:p>
        </p:txBody>
      </p:sp>
      <p:sp>
        <p:nvSpPr>
          <p:cNvPr id="2" name="Titel 1">
            <a:extLst>
              <a:ext uri="{FF2B5EF4-FFF2-40B4-BE49-F238E27FC236}">
                <a16:creationId xmlns:a16="http://schemas.microsoft.com/office/drawing/2014/main" id="{DE7491B7-2EA6-44BC-94D5-3DBCB617AA9F}"/>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4" name="Textplatzhalter 3">
            <a:extLst>
              <a:ext uri="{FF2B5EF4-FFF2-40B4-BE49-F238E27FC236}">
                <a16:creationId xmlns:a16="http://schemas.microsoft.com/office/drawing/2014/main" id="{B8E9A029-D75B-417F-9DB8-B8AB320EA9C8}"/>
              </a:ext>
            </a:extLst>
          </p:cNvPr>
          <p:cNvSpPr>
            <a:spLocks noGrp="1"/>
          </p:cNvSpPr>
          <p:nvPr>
            <p:ph type="body" sz="half" idx="2"/>
          </p:nvPr>
        </p:nvSpPr>
        <p:spPr>
          <a:xfrm>
            <a:off x="515938" y="5276851"/>
            <a:ext cx="5435600" cy="6730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640F6146-DFEE-4F99-8570-8E02F1A4474E}"/>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8" name="Bildplatzhalter 7">
            <a:extLst>
              <a:ext uri="{FF2B5EF4-FFF2-40B4-BE49-F238E27FC236}">
                <a16:creationId xmlns:a16="http://schemas.microsoft.com/office/drawing/2014/main" id="{5D89D525-C190-4E79-ACBD-08D46FD6D216}"/>
              </a:ext>
            </a:extLst>
          </p:cNvPr>
          <p:cNvSpPr>
            <a:spLocks noGrp="1"/>
          </p:cNvSpPr>
          <p:nvPr>
            <p:ph type="pic" sz="quarter" idx="13" hasCustomPrompt="1"/>
          </p:nvPr>
        </p:nvSpPr>
        <p:spPr>
          <a:xfrm>
            <a:off x="515938" y="1628774"/>
            <a:ext cx="5580062" cy="3409951"/>
          </a:xfrm>
          <a:ln w="12700">
            <a:solidFill>
              <a:schemeClr val="bg2">
                <a:lumMod val="85000"/>
              </a:schemeClr>
            </a:solidFill>
          </a:ln>
        </p:spPr>
        <p:txBody>
          <a:bodyPr lIns="180000" tIns="180000" rIns="180000" bIns="180000"/>
          <a:lstStyle>
            <a:lvl1pPr>
              <a:defRPr/>
            </a:lvl1pPr>
          </a:lstStyle>
          <a:p>
            <a:r>
              <a:rPr lang="de-DE" dirty="0"/>
              <a:t>Bitte lade hier ein Bild durch klicken auf das kleine Icon in der Mitte. </a:t>
            </a:r>
          </a:p>
        </p:txBody>
      </p:sp>
      <p:sp>
        <p:nvSpPr>
          <p:cNvPr id="10" name="Inhaltsplatzhalter 9">
            <a:extLst>
              <a:ext uri="{FF2B5EF4-FFF2-40B4-BE49-F238E27FC236}">
                <a16:creationId xmlns:a16="http://schemas.microsoft.com/office/drawing/2014/main" id="{834EDF1F-371E-43F8-A0CD-641A876C277D}"/>
              </a:ext>
            </a:extLst>
          </p:cNvPr>
          <p:cNvSpPr>
            <a:spLocks noGrp="1"/>
          </p:cNvSpPr>
          <p:nvPr>
            <p:ph sz="quarter" idx="14"/>
          </p:nvPr>
        </p:nvSpPr>
        <p:spPr>
          <a:xfrm>
            <a:off x="6829425" y="1998663"/>
            <a:ext cx="4846638" cy="34099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00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B490C3-BDCC-4AEA-92F6-1F72AD850CCE}"/>
              </a:ext>
            </a:extLst>
          </p:cNvPr>
          <p:cNvSpPr>
            <a:spLocks noGrp="1"/>
          </p:cNvSpPr>
          <p:nvPr>
            <p:ph type="title"/>
          </p:nvPr>
        </p:nvSpPr>
        <p:spPr>
          <a:xfrm>
            <a:off x="518400" y="0"/>
            <a:ext cx="9694862" cy="1219200"/>
          </a:xfrm>
          <a:prstGeom prst="rect">
            <a:avLst/>
          </a:prstGeom>
        </p:spPr>
        <p:txBody>
          <a:bodyPr vert="horz" lIns="0" tIns="36000" rIns="0" bIns="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6A3EADD6-D3D8-4698-BF81-9D2BA5F8F6A9}"/>
              </a:ext>
            </a:extLst>
          </p:cNvPr>
          <p:cNvSpPr>
            <a:spLocks noGrp="1"/>
          </p:cNvSpPr>
          <p:nvPr>
            <p:ph type="body" idx="1"/>
          </p:nvPr>
        </p:nvSpPr>
        <p:spPr>
          <a:xfrm>
            <a:off x="518399" y="1628775"/>
            <a:ext cx="11157663" cy="4321175"/>
          </a:xfrm>
          <a:prstGeom prst="rect">
            <a:avLst/>
          </a:prstGeom>
        </p:spPr>
        <p:txBody>
          <a:bodyPr vert="horz" lIns="0" tIns="3600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7C98A049-3AEE-46C3-979E-6A8A3084FB97}"/>
              </a:ext>
            </a:extLst>
          </p:cNvPr>
          <p:cNvSpPr>
            <a:spLocks noGrp="1"/>
          </p:cNvSpPr>
          <p:nvPr>
            <p:ph type="ftr" sz="quarter" idx="3"/>
          </p:nvPr>
        </p:nvSpPr>
        <p:spPr>
          <a:xfrm>
            <a:off x="518400" y="6311109"/>
            <a:ext cx="7267575" cy="547200"/>
          </a:xfrm>
          <a:prstGeom prst="rect">
            <a:avLst/>
          </a:prstGeom>
        </p:spPr>
        <p:txBody>
          <a:bodyPr vert="horz" lIns="0" tIns="36000" rIns="0" bIns="0" rtlCol="0" anchor="ctr"/>
          <a:lstStyle>
            <a:lvl1pPr algn="l">
              <a:defRPr sz="1400" b="1">
                <a:solidFill>
                  <a:schemeClr val="accent2"/>
                </a:solidFill>
              </a:defRPr>
            </a:lvl1pPr>
          </a:lstStyle>
          <a:p>
            <a:r>
              <a:rPr lang="de-DE" dirty="0"/>
              <a:t>bag-selbsthilfe.de</a:t>
            </a:r>
          </a:p>
        </p:txBody>
      </p:sp>
      <p:sp>
        <p:nvSpPr>
          <p:cNvPr id="6" name="Foliennummernplatzhalter 5">
            <a:extLst>
              <a:ext uri="{FF2B5EF4-FFF2-40B4-BE49-F238E27FC236}">
                <a16:creationId xmlns:a16="http://schemas.microsoft.com/office/drawing/2014/main" id="{CB7BA1E5-EDCB-4C5A-B2DC-28787DFBA98C}"/>
              </a:ext>
            </a:extLst>
          </p:cNvPr>
          <p:cNvSpPr>
            <a:spLocks noGrp="1"/>
          </p:cNvSpPr>
          <p:nvPr>
            <p:ph type="sldNum" sz="quarter" idx="4"/>
          </p:nvPr>
        </p:nvSpPr>
        <p:spPr>
          <a:xfrm>
            <a:off x="10417174" y="6310800"/>
            <a:ext cx="1774825" cy="547200"/>
          </a:xfrm>
          <a:prstGeom prst="rect">
            <a:avLst/>
          </a:prstGeom>
        </p:spPr>
        <p:txBody>
          <a:bodyPr vert="horz" lIns="91440" tIns="45720" rIns="91440" bIns="45720" rtlCol="0" anchor="ctr"/>
          <a:lstStyle>
            <a:lvl1pPr algn="ctr">
              <a:defRPr sz="1400" b="1">
                <a:solidFill>
                  <a:schemeClr val="accent2"/>
                </a:solidFill>
              </a:defRPr>
            </a:lvl1pPr>
          </a:lstStyle>
          <a:p>
            <a:fld id="{2E27387F-0FE2-4320-9642-0B95519C7C85}" type="slidenum">
              <a:rPr lang="de-DE" smtClean="0"/>
              <a:pPr/>
              <a:t>‹Nr.›</a:t>
            </a:fld>
            <a:endParaRPr lang="de-DE" dirty="0"/>
          </a:p>
        </p:txBody>
      </p:sp>
      <p:sp>
        <p:nvSpPr>
          <p:cNvPr id="8" name="Rechteck 7">
            <a:extLst>
              <a:ext uri="{FF2B5EF4-FFF2-40B4-BE49-F238E27FC236}">
                <a16:creationId xmlns:a16="http://schemas.microsoft.com/office/drawing/2014/main" id="{68095CE0-65B6-474B-915D-BF36EB1673C0}"/>
              </a:ext>
            </a:extLst>
          </p:cNvPr>
          <p:cNvSpPr/>
          <p:nvPr userDrawn="1"/>
        </p:nvSpPr>
        <p:spPr>
          <a:xfrm>
            <a:off x="0" y="0"/>
            <a:ext cx="334800" cy="127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0475A55-79EE-4AD1-95F0-2CBBC59624CB}"/>
              </a:ext>
            </a:extLst>
          </p:cNvPr>
          <p:cNvCxnSpPr>
            <a:cxnSpLocks/>
          </p:cNvCxnSpPr>
          <p:nvPr userDrawn="1"/>
        </p:nvCxnSpPr>
        <p:spPr>
          <a:xfrm>
            <a:off x="-1" y="1270800"/>
            <a:ext cx="12193200" cy="5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04C2FA6-5439-408A-BA5C-140C9EDCF7BC}"/>
              </a:ext>
            </a:extLst>
          </p:cNvPr>
          <p:cNvCxnSpPr/>
          <p:nvPr userDrawn="1"/>
        </p:nvCxnSpPr>
        <p:spPr>
          <a:xfrm>
            <a:off x="0" y="6305550"/>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2C5C9BD6-58E2-4645-9C59-AFA19543B0B0}"/>
              </a:ext>
            </a:extLst>
          </p:cNvPr>
          <p:cNvSpPr/>
          <p:nvPr userDrawn="1"/>
        </p:nvSpPr>
        <p:spPr>
          <a:xfrm>
            <a:off x="10416000" y="1"/>
            <a:ext cx="1776000" cy="1269000"/>
          </a:xfrm>
          <a:prstGeom prst="rect">
            <a:avLst/>
          </a:prstGeom>
          <a:gradFill>
            <a:gsLst>
              <a:gs pos="100000">
                <a:schemeClr val="accent1">
                  <a:alpha val="5000"/>
                </a:schemeClr>
              </a:gs>
              <a:gs pos="0">
                <a:schemeClr val="accent1">
                  <a:lumMod val="100000"/>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ACDA56A2-D0BF-49B6-8D70-5A1CEAE6C8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
        <p:nvSpPr>
          <p:cNvPr id="15" name="Rechteck 14">
            <a:extLst>
              <a:ext uri="{FF2B5EF4-FFF2-40B4-BE49-F238E27FC236}">
                <a16:creationId xmlns:a16="http://schemas.microsoft.com/office/drawing/2014/main" id="{899D1248-65DD-4DA4-BA56-4BC346E9908E}"/>
              </a:ext>
            </a:extLst>
          </p:cNvPr>
          <p:cNvSpPr/>
          <p:nvPr userDrawn="1"/>
        </p:nvSpPr>
        <p:spPr>
          <a:xfrm>
            <a:off x="0" y="6293225"/>
            <a:ext cx="334800" cy="564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019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63" r:id="rId10"/>
    <p:sldLayoutId id="2147483657"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8000" indent="-288000" algn="l" defTabSz="914400" rtl="0" eaLnBrk="1" latinLnBrk="0" hangingPunct="1">
        <a:lnSpc>
          <a:spcPct val="90000"/>
        </a:lnSpc>
        <a:spcBef>
          <a:spcPts val="1800"/>
        </a:spcBef>
        <a:spcAft>
          <a:spcPts val="600"/>
        </a:spcAft>
        <a:buClr>
          <a:schemeClr val="accent2"/>
        </a:buClr>
        <a:buSzPct val="105000"/>
        <a:buFont typeface="Wingdings" panose="05000000000000000000" pitchFamily="2" charset="2"/>
        <a:buChar char="§"/>
        <a:defRPr sz="2800" kern="1200">
          <a:solidFill>
            <a:schemeClr val="tx1"/>
          </a:solidFill>
          <a:latin typeface="+mn-lt"/>
          <a:ea typeface="+mn-ea"/>
          <a:cs typeface="+mn-cs"/>
        </a:defRPr>
      </a:lvl1pPr>
      <a:lvl2pPr marL="648000" indent="-288000" algn="l" defTabSz="914400" rtl="0" eaLnBrk="1" latinLnBrk="0" hangingPunct="1">
        <a:lnSpc>
          <a:spcPct val="90000"/>
        </a:lnSpc>
        <a:spcBef>
          <a:spcPts val="600"/>
        </a:spcBef>
        <a:buClr>
          <a:schemeClr val="accent2"/>
        </a:buClr>
        <a:buSzPct val="95000"/>
        <a:buFont typeface="Wingdings" panose="05000000000000000000" pitchFamily="2" charset="2"/>
        <a:buChar char="§"/>
        <a:defRPr sz="2400" kern="1200">
          <a:solidFill>
            <a:schemeClr val="tx1"/>
          </a:solidFill>
          <a:latin typeface="+mn-lt"/>
          <a:ea typeface="+mn-ea"/>
          <a:cs typeface="+mn-cs"/>
        </a:defRPr>
      </a:lvl2pPr>
      <a:lvl3pPr marL="1008000" indent="-216000" algn="l" defTabSz="914400" rtl="0" eaLnBrk="1" latinLnBrk="0" hangingPunct="1">
        <a:lnSpc>
          <a:spcPct val="90000"/>
        </a:lnSpc>
        <a:spcBef>
          <a:spcPts val="600"/>
        </a:spcBef>
        <a:buFont typeface="Symbol" panose="05050102010706020507" pitchFamily="18" charset="2"/>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200"/>
        </a:spcBef>
        <a:spcAft>
          <a:spcPts val="600"/>
        </a:spcAft>
        <a:buFontTx/>
        <a:buNone/>
        <a:defRPr sz="2800" b="1" kern="1200">
          <a:solidFill>
            <a:schemeClr val="accent2"/>
          </a:solidFill>
          <a:latin typeface="+mn-lt"/>
          <a:ea typeface="+mn-ea"/>
          <a:cs typeface="+mn-cs"/>
        </a:defRPr>
      </a:lvl4pPr>
      <a:lvl5pPr marL="0" indent="0" algn="l" defTabSz="914400" rtl="0" eaLnBrk="1" latinLnBrk="0" hangingPunct="1">
        <a:lnSpc>
          <a:spcPct val="90000"/>
        </a:lnSpc>
        <a:spcBef>
          <a:spcPts val="0"/>
        </a:spcBef>
        <a:spcAft>
          <a:spcPts val="0"/>
        </a:spcAft>
        <a:buFontTx/>
        <a:buNone/>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1026" userDrawn="1">
          <p15:clr>
            <a:srgbClr val="F26B43"/>
          </p15:clr>
        </p15:guide>
        <p15:guide id="3" pos="7355" userDrawn="1">
          <p15:clr>
            <a:srgbClr val="F26B43"/>
          </p15:clr>
        </p15:guide>
        <p15:guide id="4" pos="3749" userDrawn="1">
          <p15:clr>
            <a:srgbClr val="F26B43"/>
          </p15:clr>
        </p15:guide>
        <p15:guide id="5" pos="325" userDrawn="1">
          <p15:clr>
            <a:srgbClr val="F26B43"/>
          </p15:clr>
        </p15:guide>
        <p15:guide id="6" pos="3931" userDrawn="1">
          <p15:clr>
            <a:srgbClr val="F26B43"/>
          </p15:clr>
        </p15:guide>
        <p15:guide id="7" pos="6562" userDrawn="1">
          <p15:clr>
            <a:srgbClr val="F26B43"/>
          </p15:clr>
        </p15:guide>
        <p15:guide id="8" orient="horz" pos="3748" userDrawn="1">
          <p15:clr>
            <a:srgbClr val="F26B43"/>
          </p15:clr>
        </p15:guide>
        <p15:guide id="9" orient="horz" pos="2387" userDrawn="1">
          <p15:clr>
            <a:srgbClr val="F26B43"/>
          </p15:clr>
        </p15:guide>
        <p15:guide id="10" orient="horz" pos="2296" userDrawn="1">
          <p15:clr>
            <a:srgbClr val="F26B43"/>
          </p15:clr>
        </p15:guide>
        <p15:guide id="11" orient="horz" pos="24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eva.kauenhowen@bag-selbsthilfe.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748C7-B3DE-475B-ABD9-2E24C05269C8}"/>
              </a:ext>
            </a:extLst>
          </p:cNvPr>
          <p:cNvSpPr>
            <a:spLocks noGrp="1"/>
          </p:cNvSpPr>
          <p:nvPr>
            <p:ph type="ctrTitle"/>
          </p:nvPr>
        </p:nvSpPr>
        <p:spPr/>
        <p:txBody>
          <a:bodyPr/>
          <a:lstStyle/>
          <a:p>
            <a:r>
              <a:rPr lang="de-DE" dirty="0"/>
              <a:t>Selbsthilfe der Zukunft</a:t>
            </a:r>
            <a:br>
              <a:rPr lang="de-DE" dirty="0"/>
            </a:br>
            <a:r>
              <a:rPr lang="de-DE" dirty="0"/>
              <a:t>Mustervortrag</a:t>
            </a:r>
          </a:p>
        </p:txBody>
      </p:sp>
      <p:sp>
        <p:nvSpPr>
          <p:cNvPr id="3" name="Untertitel 2">
            <a:extLst>
              <a:ext uri="{FF2B5EF4-FFF2-40B4-BE49-F238E27FC236}">
                <a16:creationId xmlns:a16="http://schemas.microsoft.com/office/drawing/2014/main" id="{C37952C2-F339-45E8-A873-1D02DB680DDD}"/>
              </a:ext>
            </a:extLst>
          </p:cNvPr>
          <p:cNvSpPr>
            <a:spLocks noGrp="1"/>
          </p:cNvSpPr>
          <p:nvPr>
            <p:ph type="subTitle" idx="1"/>
          </p:nvPr>
        </p:nvSpPr>
        <p:spPr/>
        <p:txBody>
          <a:bodyPr/>
          <a:lstStyle/>
          <a:p>
            <a:r>
              <a:rPr lang="de-DE" altLang="de-DE" dirty="0"/>
              <a:t>Willkommenskultur</a:t>
            </a:r>
            <a:endParaRPr lang="de-DE" dirty="0"/>
          </a:p>
        </p:txBody>
      </p:sp>
    </p:spTree>
    <p:extLst>
      <p:ext uri="{BB962C8B-B14F-4D97-AF65-F5344CB8AC3E}">
        <p14:creationId xmlns:p14="http://schemas.microsoft.com/office/powerpoint/2010/main" val="208477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BCF6D8-0731-4B5A-8324-228E8EF3B79A}"/>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F6208E06-0AFD-499A-BD6A-DC48D7F55542}"/>
              </a:ext>
            </a:extLst>
          </p:cNvPr>
          <p:cNvSpPr>
            <a:spLocks noGrp="1"/>
          </p:cNvSpPr>
          <p:nvPr>
            <p:ph idx="1"/>
          </p:nvPr>
        </p:nvSpPr>
        <p:spPr/>
        <p:txBody>
          <a:bodyPr>
            <a:normAutofit/>
          </a:bodyPr>
          <a:lstStyle/>
          <a:p>
            <a:r>
              <a:rPr lang="de-DE" dirty="0"/>
              <a:t>Generell ist es wichtig, dass neue Mitglieder Spaß bei der Arbeit haben.</a:t>
            </a:r>
          </a:p>
          <a:p>
            <a:r>
              <a:rPr lang="de-DE" dirty="0"/>
              <a:t>Nur so sind sie bereit sich auch längerfristig zu engagieren.</a:t>
            </a:r>
          </a:p>
          <a:p>
            <a:r>
              <a:rPr lang="de-DE" dirty="0"/>
              <a:t>Eine gelungene Willkommenskultur und speziell die Etablierung passender Angebote für neue Mitglieder wirkt sich langfristig auf die Strukturen innerhalb des Verbandes aus.</a:t>
            </a:r>
          </a:p>
        </p:txBody>
      </p:sp>
      <p:sp>
        <p:nvSpPr>
          <p:cNvPr id="4" name="Foliennummernplatzhalter 3">
            <a:extLst>
              <a:ext uri="{FF2B5EF4-FFF2-40B4-BE49-F238E27FC236}">
                <a16:creationId xmlns:a16="http://schemas.microsoft.com/office/drawing/2014/main" id="{FFB78C05-8E40-4198-87A4-EF54AB137984}"/>
              </a:ext>
            </a:extLst>
          </p:cNvPr>
          <p:cNvSpPr>
            <a:spLocks noGrp="1"/>
          </p:cNvSpPr>
          <p:nvPr>
            <p:ph type="sldNum" sz="quarter" idx="12"/>
          </p:nvPr>
        </p:nvSpPr>
        <p:spPr/>
        <p:txBody>
          <a:bodyPr/>
          <a:lstStyle/>
          <a:p>
            <a:fld id="{2E27387F-0FE2-4320-9642-0B95519C7C85}" type="slidenum">
              <a:rPr lang="de-DE" smtClean="0"/>
              <a:t>10</a:t>
            </a:fld>
            <a:endParaRPr lang="de-DE"/>
          </a:p>
        </p:txBody>
      </p:sp>
      <p:sp>
        <p:nvSpPr>
          <p:cNvPr id="5" name="Titel 4">
            <a:extLst>
              <a:ext uri="{FF2B5EF4-FFF2-40B4-BE49-F238E27FC236}">
                <a16:creationId xmlns:a16="http://schemas.microsoft.com/office/drawing/2014/main" id="{2479F438-DD88-4E5D-B6AE-290E5F144774}"/>
              </a:ext>
            </a:extLst>
          </p:cNvPr>
          <p:cNvSpPr>
            <a:spLocks noGrp="1"/>
          </p:cNvSpPr>
          <p:nvPr>
            <p:ph type="title"/>
          </p:nvPr>
        </p:nvSpPr>
        <p:spPr/>
        <p:txBody>
          <a:bodyPr/>
          <a:lstStyle/>
          <a:p>
            <a:r>
              <a:rPr lang="de-DE" dirty="0"/>
              <a:t>Zielgruppenspezifische Angebote</a:t>
            </a:r>
          </a:p>
        </p:txBody>
      </p:sp>
    </p:spTree>
    <p:extLst>
      <p:ext uri="{BB962C8B-B14F-4D97-AF65-F5344CB8AC3E}">
        <p14:creationId xmlns:p14="http://schemas.microsoft.com/office/powerpoint/2010/main" val="72219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E60D3BE-D5C2-416C-AA92-4587C7FD4F33}"/>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5190B1DD-EE1F-4D18-9D0B-3DC9AEE1479D}"/>
              </a:ext>
            </a:extLst>
          </p:cNvPr>
          <p:cNvSpPr>
            <a:spLocks noGrp="1"/>
          </p:cNvSpPr>
          <p:nvPr>
            <p:ph idx="1"/>
          </p:nvPr>
        </p:nvSpPr>
        <p:spPr/>
        <p:txBody>
          <a:bodyPr>
            <a:normAutofit/>
          </a:bodyPr>
          <a:lstStyle/>
          <a:p>
            <a:pPr marL="514350" indent="-514350">
              <a:buFont typeface="+mj-lt"/>
              <a:buAutoNum type="arabicPeriod"/>
            </a:pPr>
            <a:r>
              <a:rPr lang="de-DE" dirty="0"/>
              <a:t>Finden Sie Personen, die sich für das Willkommen heißen zuständig fühlen</a:t>
            </a:r>
          </a:p>
          <a:p>
            <a:pPr lvl="1">
              <a:buClr>
                <a:srgbClr val="21AEB1"/>
              </a:buClr>
            </a:pPr>
            <a:r>
              <a:rPr lang="de-DE" dirty="0">
                <a:solidFill>
                  <a:srgbClr val="000000"/>
                </a:solidFill>
              </a:rPr>
              <a:t>Etablierung von festen Ansprechpersonen oder Lotsen</a:t>
            </a:r>
          </a:p>
          <a:p>
            <a:pPr marL="514350" indent="-514350">
              <a:buFont typeface="+mj-lt"/>
              <a:buAutoNum type="arabicPeriod"/>
            </a:pPr>
            <a:r>
              <a:rPr lang="de-DE" dirty="0"/>
              <a:t>Seien Sie inklusiv – insbesondere bei der Sprache</a:t>
            </a:r>
          </a:p>
          <a:p>
            <a:pPr lvl="1">
              <a:buClr>
                <a:srgbClr val="21AEB1"/>
              </a:buClr>
            </a:pPr>
            <a:r>
              <a:rPr lang="de-DE" dirty="0">
                <a:solidFill>
                  <a:srgbClr val="000000"/>
                </a:solidFill>
              </a:rPr>
              <a:t>Einfache Sprache, zielgruppenorientierte Formulierungen</a:t>
            </a:r>
          </a:p>
          <a:p>
            <a:pPr marL="514350" indent="-514350">
              <a:buFont typeface="+mj-lt"/>
              <a:buAutoNum type="arabicPeriod"/>
            </a:pPr>
            <a:r>
              <a:rPr lang="de-DE" dirty="0"/>
              <a:t>Denken Sie aus der „Bubble“ heraus</a:t>
            </a:r>
          </a:p>
          <a:p>
            <a:pPr lvl="1">
              <a:buClr>
                <a:srgbClr val="21AEB1"/>
              </a:buClr>
            </a:pPr>
            <a:r>
              <a:rPr lang="de-DE" dirty="0">
                <a:solidFill>
                  <a:srgbClr val="000000"/>
                </a:solidFill>
              </a:rPr>
              <a:t>Personengruppen, die im Verband bis jetzt noch keine (große) Rolle gespielt haben, sollten auch adressiert werden</a:t>
            </a:r>
          </a:p>
          <a:p>
            <a:pPr marL="360000" lvl="1" indent="0">
              <a:buClr>
                <a:srgbClr val="21AEB1"/>
              </a:buClr>
              <a:buNone/>
            </a:pPr>
            <a:endParaRPr lang="de-DE" dirty="0">
              <a:solidFill>
                <a:srgbClr val="000000"/>
              </a:solidFill>
            </a:endParaRPr>
          </a:p>
          <a:p>
            <a:pPr marL="360000" lvl="1" indent="0">
              <a:buClr>
                <a:srgbClr val="21AEB1"/>
              </a:buClr>
              <a:buNone/>
            </a:pPr>
            <a:endParaRPr lang="de-DE" dirty="0">
              <a:solidFill>
                <a:srgbClr val="000000"/>
              </a:solidFill>
            </a:endParaRPr>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7C64873D-37EB-41B8-8514-7D93AB784536}"/>
              </a:ext>
            </a:extLst>
          </p:cNvPr>
          <p:cNvSpPr>
            <a:spLocks noGrp="1"/>
          </p:cNvSpPr>
          <p:nvPr>
            <p:ph type="sldNum" sz="quarter" idx="12"/>
          </p:nvPr>
        </p:nvSpPr>
        <p:spPr/>
        <p:txBody>
          <a:bodyPr/>
          <a:lstStyle/>
          <a:p>
            <a:fld id="{2E27387F-0FE2-4320-9642-0B95519C7C85}" type="slidenum">
              <a:rPr lang="de-DE" smtClean="0"/>
              <a:t>11</a:t>
            </a:fld>
            <a:endParaRPr lang="de-DE"/>
          </a:p>
        </p:txBody>
      </p:sp>
      <p:sp>
        <p:nvSpPr>
          <p:cNvPr id="5" name="Titel 4">
            <a:extLst>
              <a:ext uri="{FF2B5EF4-FFF2-40B4-BE49-F238E27FC236}">
                <a16:creationId xmlns:a16="http://schemas.microsoft.com/office/drawing/2014/main" id="{067E0945-C79F-41AB-B858-780646BA65EC}"/>
              </a:ext>
            </a:extLst>
          </p:cNvPr>
          <p:cNvSpPr>
            <a:spLocks noGrp="1"/>
          </p:cNvSpPr>
          <p:nvPr>
            <p:ph type="title"/>
          </p:nvPr>
        </p:nvSpPr>
        <p:spPr/>
        <p:txBody>
          <a:bodyPr/>
          <a:lstStyle/>
          <a:p>
            <a:br>
              <a:rPr lang="de-DE" dirty="0"/>
            </a:br>
            <a:r>
              <a:rPr lang="de-DE" dirty="0"/>
              <a:t>10 Schritte für eine gelungene Willkommenskultur</a:t>
            </a:r>
            <a:br>
              <a:rPr lang="de-DE" dirty="0"/>
            </a:br>
            <a:endParaRPr lang="de-DE" dirty="0"/>
          </a:p>
        </p:txBody>
      </p:sp>
    </p:spTree>
    <p:extLst>
      <p:ext uri="{BB962C8B-B14F-4D97-AF65-F5344CB8AC3E}">
        <p14:creationId xmlns:p14="http://schemas.microsoft.com/office/powerpoint/2010/main" val="180461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1E4FD60-3CD5-4EBF-9886-27492A6414C5}"/>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5927A90A-7237-4773-8E1D-589E55F5C724}"/>
              </a:ext>
            </a:extLst>
          </p:cNvPr>
          <p:cNvSpPr>
            <a:spLocks noGrp="1"/>
          </p:cNvSpPr>
          <p:nvPr>
            <p:ph idx="1"/>
          </p:nvPr>
        </p:nvSpPr>
        <p:spPr/>
        <p:txBody>
          <a:bodyPr/>
          <a:lstStyle/>
          <a:p>
            <a:pPr marL="514350" indent="-514350">
              <a:buFont typeface="+mj-lt"/>
              <a:buAutoNum type="arabicPeriod" startAt="4"/>
            </a:pPr>
            <a:r>
              <a:rPr lang="de-DE" dirty="0"/>
              <a:t>Nehmen Sie schnell Kontakt auf – am besten persönlich</a:t>
            </a:r>
          </a:p>
          <a:p>
            <a:pPr lvl="1">
              <a:buClr>
                <a:srgbClr val="21AEB1"/>
              </a:buClr>
            </a:pPr>
            <a:r>
              <a:rPr lang="de-DE" dirty="0">
                <a:solidFill>
                  <a:srgbClr val="000000"/>
                </a:solidFill>
              </a:rPr>
              <a:t>Eine frühe persönliche Kontaktaufnahme mit neuen Mitgliedern ist ein Zeichen der Wertschätzung</a:t>
            </a:r>
          </a:p>
          <a:p>
            <a:pPr marL="514350" indent="-514350">
              <a:buFont typeface="+mj-lt"/>
              <a:buAutoNum type="arabicPeriod" startAt="5"/>
            </a:pPr>
            <a:r>
              <a:rPr lang="de-DE" dirty="0"/>
              <a:t>Geben Sie inhaltliche Anknüpfungspunkte</a:t>
            </a:r>
          </a:p>
          <a:p>
            <a:pPr lvl="1">
              <a:buClr>
                <a:srgbClr val="21AEB1"/>
              </a:buClr>
            </a:pPr>
            <a:r>
              <a:rPr lang="de-DE" dirty="0">
                <a:solidFill>
                  <a:srgbClr val="000000"/>
                </a:solidFill>
              </a:rPr>
              <a:t>Die Interessen der Mitglieder mit einbeziehen</a:t>
            </a:r>
          </a:p>
          <a:p>
            <a:pPr marL="514350" lvl="0" indent="-514350">
              <a:buClr>
                <a:srgbClr val="21AEB1"/>
              </a:buClr>
              <a:buFont typeface="+mj-lt"/>
              <a:buAutoNum type="arabicPeriod" startAt="6"/>
            </a:pPr>
            <a:r>
              <a:rPr lang="de-DE" dirty="0">
                <a:solidFill>
                  <a:srgbClr val="000000"/>
                </a:solidFill>
              </a:rPr>
              <a:t>Geben Sie personelle Anknüpfungspunkte</a:t>
            </a:r>
          </a:p>
          <a:p>
            <a:pPr lvl="1">
              <a:buClr>
                <a:srgbClr val="21AEB1"/>
              </a:buClr>
            </a:pPr>
            <a:r>
              <a:rPr lang="de-DE" dirty="0">
                <a:solidFill>
                  <a:srgbClr val="000000"/>
                </a:solidFill>
              </a:rPr>
              <a:t>Die neuen Mitglieder nicht auf sich alleingestellt lassen</a:t>
            </a:r>
          </a:p>
          <a:p>
            <a:pPr marL="360000" lvl="1" indent="0">
              <a:buClr>
                <a:srgbClr val="21AEB1"/>
              </a:buClr>
              <a:buNone/>
            </a:pPr>
            <a:endParaRPr lang="de-DE" dirty="0">
              <a:solidFill>
                <a:srgbClr val="000000"/>
              </a:solidFill>
            </a:endParaRPr>
          </a:p>
          <a:p>
            <a:pPr marL="360000" lvl="1" indent="0">
              <a:buClr>
                <a:srgbClr val="21AEB1"/>
              </a:buClr>
              <a:buNone/>
            </a:pPr>
            <a:endParaRPr lang="de-DE" dirty="0">
              <a:solidFill>
                <a:srgbClr val="000000"/>
              </a:solidFill>
            </a:endParaRPr>
          </a:p>
          <a:p>
            <a:pPr marL="0" indent="0">
              <a:buNone/>
            </a:pPr>
            <a:endParaRPr lang="de-DE" dirty="0"/>
          </a:p>
        </p:txBody>
      </p:sp>
      <p:sp>
        <p:nvSpPr>
          <p:cNvPr id="4" name="Foliennummernplatzhalter 3">
            <a:extLst>
              <a:ext uri="{FF2B5EF4-FFF2-40B4-BE49-F238E27FC236}">
                <a16:creationId xmlns:a16="http://schemas.microsoft.com/office/drawing/2014/main" id="{284D3753-8DC5-49F0-A886-9B5E832CF383}"/>
              </a:ext>
            </a:extLst>
          </p:cNvPr>
          <p:cNvSpPr>
            <a:spLocks noGrp="1"/>
          </p:cNvSpPr>
          <p:nvPr>
            <p:ph type="sldNum" sz="quarter" idx="12"/>
          </p:nvPr>
        </p:nvSpPr>
        <p:spPr/>
        <p:txBody>
          <a:bodyPr/>
          <a:lstStyle/>
          <a:p>
            <a:fld id="{2E27387F-0FE2-4320-9642-0B95519C7C85}" type="slidenum">
              <a:rPr lang="de-DE" smtClean="0"/>
              <a:t>12</a:t>
            </a:fld>
            <a:endParaRPr lang="de-DE"/>
          </a:p>
        </p:txBody>
      </p:sp>
      <p:sp>
        <p:nvSpPr>
          <p:cNvPr id="5" name="Titel 4">
            <a:extLst>
              <a:ext uri="{FF2B5EF4-FFF2-40B4-BE49-F238E27FC236}">
                <a16:creationId xmlns:a16="http://schemas.microsoft.com/office/drawing/2014/main" id="{97AA17DE-C0C7-4BD9-B3E2-F1431C7333C7}"/>
              </a:ext>
            </a:extLst>
          </p:cNvPr>
          <p:cNvSpPr>
            <a:spLocks noGrp="1"/>
          </p:cNvSpPr>
          <p:nvPr>
            <p:ph type="title"/>
          </p:nvPr>
        </p:nvSpPr>
        <p:spPr/>
        <p:txBody>
          <a:bodyPr/>
          <a:lstStyle/>
          <a:p>
            <a:r>
              <a:rPr lang="de-DE" dirty="0"/>
              <a:t>10 Schritte für eine gelungene Willkommenskultur</a:t>
            </a:r>
          </a:p>
        </p:txBody>
      </p:sp>
    </p:spTree>
    <p:extLst>
      <p:ext uri="{BB962C8B-B14F-4D97-AF65-F5344CB8AC3E}">
        <p14:creationId xmlns:p14="http://schemas.microsoft.com/office/powerpoint/2010/main" val="15374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1E4FD60-3CD5-4EBF-9886-27492A6414C5}"/>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5927A90A-7237-4773-8E1D-589E55F5C724}"/>
              </a:ext>
            </a:extLst>
          </p:cNvPr>
          <p:cNvSpPr>
            <a:spLocks noGrp="1"/>
          </p:cNvSpPr>
          <p:nvPr>
            <p:ph idx="1"/>
          </p:nvPr>
        </p:nvSpPr>
        <p:spPr/>
        <p:txBody>
          <a:bodyPr/>
          <a:lstStyle/>
          <a:p>
            <a:pPr marL="514350" indent="-514350">
              <a:buFont typeface="+mj-lt"/>
              <a:buAutoNum type="arabicPeriod" startAt="7"/>
            </a:pPr>
            <a:r>
              <a:rPr lang="de-DE" dirty="0"/>
              <a:t>Ermöglichen Sie Selbstwirksamkeit</a:t>
            </a:r>
          </a:p>
          <a:p>
            <a:pPr lvl="1">
              <a:buClr>
                <a:srgbClr val="21AEB1"/>
              </a:buClr>
            </a:pPr>
            <a:r>
              <a:rPr lang="de-DE" dirty="0">
                <a:solidFill>
                  <a:srgbClr val="000000"/>
                </a:solidFill>
              </a:rPr>
              <a:t>Eine frühe persönliche Kontaktaufnahme mit neuen Mitgliedern ist ein Zeichen der Wertschätzung</a:t>
            </a:r>
          </a:p>
          <a:p>
            <a:pPr marL="514350" indent="-514350">
              <a:buFont typeface="+mj-lt"/>
              <a:buAutoNum type="arabicPeriod" startAt="8"/>
            </a:pPr>
            <a:r>
              <a:rPr lang="de-DE" dirty="0"/>
              <a:t>Schaffen Sie flexible Angebote</a:t>
            </a:r>
          </a:p>
          <a:p>
            <a:pPr lvl="1">
              <a:buClr>
                <a:srgbClr val="21AEB1"/>
              </a:buClr>
            </a:pPr>
            <a:r>
              <a:rPr lang="de-DE" dirty="0">
                <a:solidFill>
                  <a:srgbClr val="000000"/>
                </a:solidFill>
              </a:rPr>
              <a:t>So können neue Mitglieder besser ihren Aufgaben im Verband nachkommen</a:t>
            </a:r>
          </a:p>
          <a:p>
            <a:pPr marL="360000" lvl="1" indent="0">
              <a:buClr>
                <a:srgbClr val="21AEB1"/>
              </a:buClr>
              <a:buNone/>
            </a:pPr>
            <a:endParaRPr lang="de-DE" dirty="0">
              <a:solidFill>
                <a:srgbClr val="000000"/>
              </a:solidFill>
            </a:endParaRPr>
          </a:p>
          <a:p>
            <a:pPr marL="360000" lvl="1" indent="0">
              <a:buClr>
                <a:srgbClr val="21AEB1"/>
              </a:buClr>
              <a:buNone/>
            </a:pPr>
            <a:endParaRPr lang="de-DE" dirty="0">
              <a:solidFill>
                <a:srgbClr val="000000"/>
              </a:solidFill>
            </a:endParaRPr>
          </a:p>
          <a:p>
            <a:pPr marL="0" indent="0">
              <a:buNone/>
            </a:pPr>
            <a:endParaRPr lang="de-DE" dirty="0"/>
          </a:p>
        </p:txBody>
      </p:sp>
      <p:sp>
        <p:nvSpPr>
          <p:cNvPr id="4" name="Foliennummernplatzhalter 3">
            <a:extLst>
              <a:ext uri="{FF2B5EF4-FFF2-40B4-BE49-F238E27FC236}">
                <a16:creationId xmlns:a16="http://schemas.microsoft.com/office/drawing/2014/main" id="{284D3753-8DC5-49F0-A886-9B5E832CF383}"/>
              </a:ext>
            </a:extLst>
          </p:cNvPr>
          <p:cNvSpPr>
            <a:spLocks noGrp="1"/>
          </p:cNvSpPr>
          <p:nvPr>
            <p:ph type="sldNum" sz="quarter" idx="12"/>
          </p:nvPr>
        </p:nvSpPr>
        <p:spPr/>
        <p:txBody>
          <a:bodyPr/>
          <a:lstStyle/>
          <a:p>
            <a:fld id="{2E27387F-0FE2-4320-9642-0B95519C7C85}" type="slidenum">
              <a:rPr lang="de-DE" smtClean="0"/>
              <a:t>13</a:t>
            </a:fld>
            <a:endParaRPr lang="de-DE"/>
          </a:p>
        </p:txBody>
      </p:sp>
      <p:sp>
        <p:nvSpPr>
          <p:cNvPr id="5" name="Titel 4">
            <a:extLst>
              <a:ext uri="{FF2B5EF4-FFF2-40B4-BE49-F238E27FC236}">
                <a16:creationId xmlns:a16="http://schemas.microsoft.com/office/drawing/2014/main" id="{97AA17DE-C0C7-4BD9-B3E2-F1431C7333C7}"/>
              </a:ext>
            </a:extLst>
          </p:cNvPr>
          <p:cNvSpPr>
            <a:spLocks noGrp="1"/>
          </p:cNvSpPr>
          <p:nvPr>
            <p:ph type="title"/>
          </p:nvPr>
        </p:nvSpPr>
        <p:spPr/>
        <p:txBody>
          <a:bodyPr/>
          <a:lstStyle/>
          <a:p>
            <a:r>
              <a:rPr lang="de-DE" dirty="0"/>
              <a:t>10 Schritte für eine gelungene Willkommenskultur</a:t>
            </a:r>
          </a:p>
        </p:txBody>
      </p:sp>
    </p:spTree>
    <p:extLst>
      <p:ext uri="{BB962C8B-B14F-4D97-AF65-F5344CB8AC3E}">
        <p14:creationId xmlns:p14="http://schemas.microsoft.com/office/powerpoint/2010/main" val="324456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1E4FD60-3CD5-4EBF-9886-27492A6414C5}"/>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5927A90A-7237-4773-8E1D-589E55F5C724}"/>
              </a:ext>
            </a:extLst>
          </p:cNvPr>
          <p:cNvSpPr>
            <a:spLocks noGrp="1"/>
          </p:cNvSpPr>
          <p:nvPr>
            <p:ph idx="1"/>
          </p:nvPr>
        </p:nvSpPr>
        <p:spPr/>
        <p:txBody>
          <a:bodyPr>
            <a:normAutofit lnSpcReduction="10000"/>
          </a:bodyPr>
          <a:lstStyle/>
          <a:p>
            <a:pPr marL="514350" indent="-514350">
              <a:buFont typeface="+mj-lt"/>
              <a:buAutoNum type="arabicPeriod" startAt="9"/>
            </a:pPr>
            <a:r>
              <a:rPr lang="de-DE" dirty="0"/>
              <a:t>Holen Sie sich Feedback ein</a:t>
            </a:r>
          </a:p>
          <a:p>
            <a:pPr lvl="1">
              <a:buClr>
                <a:srgbClr val="21AEB1"/>
              </a:buClr>
            </a:pPr>
            <a:r>
              <a:rPr lang="de-DE" dirty="0">
                <a:solidFill>
                  <a:srgbClr val="000000"/>
                </a:solidFill>
              </a:rPr>
              <a:t>Die Kommunikation mit den Mitgliedern ist wichtig. Durch Feedbackgespräche wird schnell klar, welche Angebote gut aufgenommen werden und wo noch Verbesserungsbedarf besteht</a:t>
            </a:r>
          </a:p>
          <a:p>
            <a:pPr marL="514350" indent="-514350">
              <a:buFont typeface="+mj-lt"/>
              <a:buAutoNum type="arabicPeriod" startAt="10"/>
            </a:pPr>
            <a:r>
              <a:rPr lang="de-DE" dirty="0"/>
              <a:t>Willkommenskultur bedeutet auch Offenheit für Veränderung</a:t>
            </a:r>
          </a:p>
          <a:p>
            <a:pPr lvl="1">
              <a:buClr>
                <a:srgbClr val="21AEB1"/>
              </a:buClr>
            </a:pPr>
            <a:r>
              <a:rPr lang="de-DE" dirty="0">
                <a:solidFill>
                  <a:srgbClr val="000000"/>
                </a:solidFill>
              </a:rPr>
              <a:t>Durch die Etablierung neuer Angebote und die Möglichkeit persönliche Interessen in die Verbandsarbeit mit einfließen zu lassen, können sich Strukturen nachhaltig verändern. Wichtig ist diesen Veränderungen grundsätzlich positiv gegenüber zu stehen.</a:t>
            </a:r>
          </a:p>
          <a:p>
            <a:pPr marL="360000" lvl="1" indent="0">
              <a:buClr>
                <a:srgbClr val="21AEB1"/>
              </a:buClr>
              <a:buNone/>
            </a:pPr>
            <a:endParaRPr lang="de-DE" dirty="0">
              <a:solidFill>
                <a:srgbClr val="000000"/>
              </a:solidFill>
            </a:endParaRPr>
          </a:p>
          <a:p>
            <a:pPr marL="0" indent="0">
              <a:buNone/>
            </a:pPr>
            <a:endParaRPr lang="de-DE" dirty="0"/>
          </a:p>
        </p:txBody>
      </p:sp>
      <p:sp>
        <p:nvSpPr>
          <p:cNvPr id="4" name="Foliennummernplatzhalter 3">
            <a:extLst>
              <a:ext uri="{FF2B5EF4-FFF2-40B4-BE49-F238E27FC236}">
                <a16:creationId xmlns:a16="http://schemas.microsoft.com/office/drawing/2014/main" id="{284D3753-8DC5-49F0-A886-9B5E832CF383}"/>
              </a:ext>
            </a:extLst>
          </p:cNvPr>
          <p:cNvSpPr>
            <a:spLocks noGrp="1"/>
          </p:cNvSpPr>
          <p:nvPr>
            <p:ph type="sldNum" sz="quarter" idx="12"/>
          </p:nvPr>
        </p:nvSpPr>
        <p:spPr/>
        <p:txBody>
          <a:bodyPr/>
          <a:lstStyle/>
          <a:p>
            <a:fld id="{2E27387F-0FE2-4320-9642-0B95519C7C85}" type="slidenum">
              <a:rPr lang="de-DE" smtClean="0"/>
              <a:t>14</a:t>
            </a:fld>
            <a:endParaRPr lang="de-DE"/>
          </a:p>
        </p:txBody>
      </p:sp>
      <p:sp>
        <p:nvSpPr>
          <p:cNvPr id="5" name="Titel 4">
            <a:extLst>
              <a:ext uri="{FF2B5EF4-FFF2-40B4-BE49-F238E27FC236}">
                <a16:creationId xmlns:a16="http://schemas.microsoft.com/office/drawing/2014/main" id="{97AA17DE-C0C7-4BD9-B3E2-F1431C7333C7}"/>
              </a:ext>
            </a:extLst>
          </p:cNvPr>
          <p:cNvSpPr>
            <a:spLocks noGrp="1"/>
          </p:cNvSpPr>
          <p:nvPr>
            <p:ph type="title"/>
          </p:nvPr>
        </p:nvSpPr>
        <p:spPr/>
        <p:txBody>
          <a:bodyPr/>
          <a:lstStyle/>
          <a:p>
            <a:r>
              <a:rPr lang="de-DE" dirty="0"/>
              <a:t>10 Schritte für eine gelungene Willkommenskultur</a:t>
            </a:r>
          </a:p>
        </p:txBody>
      </p:sp>
    </p:spTree>
    <p:extLst>
      <p:ext uri="{BB962C8B-B14F-4D97-AF65-F5344CB8AC3E}">
        <p14:creationId xmlns:p14="http://schemas.microsoft.com/office/powerpoint/2010/main" val="377886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60CC5D0-42D9-43D8-921A-9CC7C6A9E3AA}"/>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10AD62DD-AD53-443C-869F-89279E6289CC}"/>
              </a:ext>
            </a:extLst>
          </p:cNvPr>
          <p:cNvSpPr>
            <a:spLocks noGrp="1"/>
          </p:cNvSpPr>
          <p:nvPr>
            <p:ph idx="1"/>
          </p:nvPr>
        </p:nvSpPr>
        <p:spPr/>
        <p:txBody>
          <a:bodyPr>
            <a:normAutofit/>
          </a:bodyPr>
          <a:lstStyle/>
          <a:p>
            <a:r>
              <a:rPr lang="de-DE" sz="3200" dirty="0"/>
              <a:t>Die etablierte Willkommenskultur muss dauerhaft etabliert werden.</a:t>
            </a:r>
          </a:p>
          <a:p>
            <a:r>
              <a:rPr lang="de-DE" sz="3200" dirty="0"/>
              <a:t>Die Kultur kann wachsen und ein fester Bestandteil der Verbandsstruktur werden</a:t>
            </a:r>
          </a:p>
          <a:p>
            <a:r>
              <a:rPr lang="de-DE" sz="3200" dirty="0"/>
              <a:t>Sie richtet sich nicht nur an neue Mitglieder </a:t>
            </a:r>
            <a:r>
              <a:rPr lang="de-DE" sz="3200" dirty="0">
                <a:sym typeface="Wingdings" panose="05000000000000000000" pitchFamily="2" charset="2"/>
              </a:rPr>
              <a:t> Etablierung einer Anerkennungskultur</a:t>
            </a:r>
            <a:endParaRPr lang="de-DE" sz="3200" dirty="0"/>
          </a:p>
        </p:txBody>
      </p:sp>
      <p:sp>
        <p:nvSpPr>
          <p:cNvPr id="4" name="Foliennummernplatzhalter 3">
            <a:extLst>
              <a:ext uri="{FF2B5EF4-FFF2-40B4-BE49-F238E27FC236}">
                <a16:creationId xmlns:a16="http://schemas.microsoft.com/office/drawing/2014/main" id="{9DB8BE8B-8E7A-4A69-83DD-1B122AC21C0D}"/>
              </a:ext>
            </a:extLst>
          </p:cNvPr>
          <p:cNvSpPr>
            <a:spLocks noGrp="1"/>
          </p:cNvSpPr>
          <p:nvPr>
            <p:ph type="sldNum" sz="quarter" idx="12"/>
          </p:nvPr>
        </p:nvSpPr>
        <p:spPr/>
        <p:txBody>
          <a:bodyPr/>
          <a:lstStyle/>
          <a:p>
            <a:fld id="{2E27387F-0FE2-4320-9642-0B95519C7C85}" type="slidenum">
              <a:rPr lang="de-DE" smtClean="0"/>
              <a:t>15</a:t>
            </a:fld>
            <a:endParaRPr lang="de-DE"/>
          </a:p>
        </p:txBody>
      </p:sp>
      <p:sp>
        <p:nvSpPr>
          <p:cNvPr id="5" name="Titel 4">
            <a:extLst>
              <a:ext uri="{FF2B5EF4-FFF2-40B4-BE49-F238E27FC236}">
                <a16:creationId xmlns:a16="http://schemas.microsoft.com/office/drawing/2014/main" id="{DD457936-BB7B-4A0D-9E06-C1F5BC3F3993}"/>
              </a:ext>
            </a:extLst>
          </p:cNvPr>
          <p:cNvSpPr>
            <a:spLocks noGrp="1"/>
          </p:cNvSpPr>
          <p:nvPr>
            <p:ph type="title"/>
          </p:nvPr>
        </p:nvSpPr>
        <p:spPr/>
        <p:txBody>
          <a:bodyPr/>
          <a:lstStyle/>
          <a:p>
            <a:br>
              <a:rPr lang="de-DE" dirty="0"/>
            </a:br>
            <a:r>
              <a:rPr lang="de-DE" dirty="0"/>
              <a:t>Fortführung der Willkommenskultur</a:t>
            </a:r>
            <a:br>
              <a:rPr lang="de-DE" dirty="0"/>
            </a:br>
            <a:endParaRPr lang="de-DE" dirty="0"/>
          </a:p>
        </p:txBody>
      </p:sp>
    </p:spTree>
    <p:extLst>
      <p:ext uri="{BB962C8B-B14F-4D97-AF65-F5344CB8AC3E}">
        <p14:creationId xmlns:p14="http://schemas.microsoft.com/office/powerpoint/2010/main" val="220664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27B2EE-FB5C-4EBE-BC79-DB36D0274E32}"/>
              </a:ext>
            </a:extLst>
          </p:cNvPr>
          <p:cNvSpPr>
            <a:spLocks noGrp="1"/>
          </p:cNvSpPr>
          <p:nvPr>
            <p:ph type="ftr" sz="quarter" idx="11"/>
          </p:nvPr>
        </p:nvSpPr>
        <p:spPr>
          <a:xfrm>
            <a:off x="518400" y="6186414"/>
            <a:ext cx="7267575" cy="547200"/>
          </a:xfrm>
        </p:spPr>
        <p:txBody>
          <a:bodyPr/>
          <a:lstStyle/>
          <a:p>
            <a:r>
              <a:rPr lang="de-DE" dirty="0"/>
              <a:t>s</a:t>
            </a:r>
            <a:r>
              <a:rPr lang="de-DE"/>
              <a:t>elbsthilfe-der-zukunft</a:t>
            </a:r>
            <a:r>
              <a:rPr lang="de-DE" dirty="0"/>
              <a:t>.de</a:t>
            </a:r>
          </a:p>
        </p:txBody>
      </p:sp>
      <p:sp>
        <p:nvSpPr>
          <p:cNvPr id="3" name="Textplatzhalter 2">
            <a:extLst>
              <a:ext uri="{FF2B5EF4-FFF2-40B4-BE49-F238E27FC236}">
                <a16:creationId xmlns:a16="http://schemas.microsoft.com/office/drawing/2014/main" id="{4E311918-E4A0-477B-8D01-64D43262AF74}"/>
              </a:ext>
            </a:extLst>
          </p:cNvPr>
          <p:cNvSpPr>
            <a:spLocks noGrp="1"/>
          </p:cNvSpPr>
          <p:nvPr>
            <p:ph type="body" idx="1"/>
          </p:nvPr>
        </p:nvSpPr>
        <p:spPr>
          <a:xfrm>
            <a:off x="515938" y="3148970"/>
            <a:ext cx="9706585" cy="2505210"/>
          </a:xfrm>
        </p:spPr>
        <p:txBody>
          <a:bodyPr>
            <a:normAutofit/>
          </a:bodyPr>
          <a:lstStyle/>
          <a:p>
            <a:r>
              <a:rPr lang="de-DE" b="1" dirty="0"/>
              <a:t>Marius Schlichting</a:t>
            </a:r>
          </a:p>
          <a:p>
            <a:r>
              <a:rPr lang="de-DE" dirty="0"/>
              <a:t>Projektmitarbeiter </a:t>
            </a:r>
          </a:p>
          <a:p>
            <a:r>
              <a:rPr lang="de-DE" dirty="0"/>
              <a:t>Telefon: 0211 31 006-44</a:t>
            </a:r>
          </a:p>
          <a:p>
            <a:r>
              <a:rPr lang="de-DE" dirty="0">
                <a:hlinkClick r:id="rId2"/>
              </a:rPr>
              <a:t>marius.schlichting@bag-selbsthilfe.de</a:t>
            </a:r>
            <a:endParaRPr lang="de-DE" dirty="0"/>
          </a:p>
        </p:txBody>
      </p:sp>
      <p:sp>
        <p:nvSpPr>
          <p:cNvPr id="5" name="Titel 4">
            <a:extLst>
              <a:ext uri="{FF2B5EF4-FFF2-40B4-BE49-F238E27FC236}">
                <a16:creationId xmlns:a16="http://schemas.microsoft.com/office/drawing/2014/main" id="{697E0796-8804-4421-9EFC-C6AC32B097B6}"/>
              </a:ext>
            </a:extLst>
          </p:cNvPr>
          <p:cNvSpPr>
            <a:spLocks noGrp="1"/>
          </p:cNvSpPr>
          <p:nvPr>
            <p:ph type="title"/>
          </p:nvPr>
        </p:nvSpPr>
        <p:spPr/>
        <p:txBody>
          <a:bodyPr/>
          <a:lstStyle/>
          <a:p>
            <a:r>
              <a:rPr lang="de-DE" dirty="0"/>
              <a:t>Vielen Dank für Ihre Aufmerksamkeit</a:t>
            </a:r>
          </a:p>
        </p:txBody>
      </p:sp>
    </p:spTree>
    <p:extLst>
      <p:ext uri="{BB962C8B-B14F-4D97-AF65-F5344CB8AC3E}">
        <p14:creationId xmlns:p14="http://schemas.microsoft.com/office/powerpoint/2010/main" val="65979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DD052EB-E642-4935-A86C-7517C1EEAD2B}"/>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020D399-18E5-4382-8419-5C37E0EE4E7C}"/>
              </a:ext>
            </a:extLst>
          </p:cNvPr>
          <p:cNvSpPr>
            <a:spLocks noGrp="1"/>
          </p:cNvSpPr>
          <p:nvPr>
            <p:ph type="title"/>
          </p:nvPr>
        </p:nvSpPr>
        <p:spPr/>
        <p:txBody>
          <a:bodyPr/>
          <a:lstStyle/>
          <a:p>
            <a:r>
              <a:rPr lang="de-DE" dirty="0"/>
              <a:t>Inhalt</a:t>
            </a:r>
          </a:p>
        </p:txBody>
      </p:sp>
      <p:sp>
        <p:nvSpPr>
          <p:cNvPr id="4" name="Inhaltsplatzhalter 3">
            <a:extLst>
              <a:ext uri="{FF2B5EF4-FFF2-40B4-BE49-F238E27FC236}">
                <a16:creationId xmlns:a16="http://schemas.microsoft.com/office/drawing/2014/main" id="{FA82785A-1118-4738-AD19-5CF21B45DF34}"/>
              </a:ext>
            </a:extLst>
          </p:cNvPr>
          <p:cNvSpPr>
            <a:spLocks noGrp="1"/>
          </p:cNvSpPr>
          <p:nvPr>
            <p:ph sz="half" idx="1"/>
          </p:nvPr>
        </p:nvSpPr>
        <p:spPr/>
        <p:txBody>
          <a:bodyPr>
            <a:normAutofit/>
          </a:bodyPr>
          <a:lstStyle/>
          <a:p>
            <a:r>
              <a:rPr lang="de-DE" dirty="0"/>
              <a:t>Ausgangslage</a:t>
            </a:r>
          </a:p>
          <a:p>
            <a:r>
              <a:rPr lang="de-DE" dirty="0"/>
              <a:t>Warum ist die Willkommens-kultur so wichtig?</a:t>
            </a:r>
          </a:p>
          <a:p>
            <a:r>
              <a:rPr lang="de-DE" dirty="0"/>
              <a:t>Angebote für neue Mitglieder</a:t>
            </a:r>
          </a:p>
          <a:p>
            <a:r>
              <a:rPr lang="de-DE" dirty="0"/>
              <a:t>Ansprechpersonen</a:t>
            </a:r>
          </a:p>
        </p:txBody>
      </p:sp>
      <p:sp>
        <p:nvSpPr>
          <p:cNvPr id="5" name="Inhaltsplatzhalter 4">
            <a:extLst>
              <a:ext uri="{FF2B5EF4-FFF2-40B4-BE49-F238E27FC236}">
                <a16:creationId xmlns:a16="http://schemas.microsoft.com/office/drawing/2014/main" id="{3E472866-AF95-4F61-92C1-1B18E8BD4789}"/>
              </a:ext>
            </a:extLst>
          </p:cNvPr>
          <p:cNvSpPr>
            <a:spLocks noGrp="1"/>
          </p:cNvSpPr>
          <p:nvPr>
            <p:ph sz="half" idx="2"/>
          </p:nvPr>
        </p:nvSpPr>
        <p:spPr/>
        <p:txBody>
          <a:bodyPr>
            <a:normAutofit/>
          </a:bodyPr>
          <a:lstStyle/>
          <a:p>
            <a:r>
              <a:rPr lang="de-DE" dirty="0"/>
              <a:t>Partizipation</a:t>
            </a:r>
          </a:p>
          <a:p>
            <a:r>
              <a:rPr lang="de-DE" dirty="0"/>
              <a:t>Zielgruppenspezifische Themen</a:t>
            </a:r>
          </a:p>
          <a:p>
            <a:r>
              <a:rPr lang="de-DE" dirty="0"/>
              <a:t>10 Schritte für eine gelungene Willkommenskultur</a:t>
            </a:r>
          </a:p>
          <a:p>
            <a:r>
              <a:rPr lang="de-DE" dirty="0"/>
              <a:t>Fortführung der Willkommenskultur</a:t>
            </a:r>
          </a:p>
        </p:txBody>
      </p:sp>
      <p:sp>
        <p:nvSpPr>
          <p:cNvPr id="6" name="Foliennummernplatzhalter 5">
            <a:extLst>
              <a:ext uri="{FF2B5EF4-FFF2-40B4-BE49-F238E27FC236}">
                <a16:creationId xmlns:a16="http://schemas.microsoft.com/office/drawing/2014/main" id="{15959F70-C5E0-4DBE-8BBD-041FDE791DCB}"/>
              </a:ext>
            </a:extLst>
          </p:cNvPr>
          <p:cNvSpPr>
            <a:spLocks noGrp="1"/>
          </p:cNvSpPr>
          <p:nvPr>
            <p:ph type="sldNum" sz="quarter" idx="12"/>
          </p:nvPr>
        </p:nvSpPr>
        <p:spPr/>
        <p:txBody>
          <a:bodyPr/>
          <a:lstStyle/>
          <a:p>
            <a:fld id="{2E27387F-0FE2-4320-9642-0B95519C7C85}" type="slidenum">
              <a:rPr lang="de-DE" smtClean="0"/>
              <a:t>2</a:t>
            </a:fld>
            <a:endParaRPr lang="de-DE"/>
          </a:p>
        </p:txBody>
      </p:sp>
    </p:spTree>
    <p:extLst>
      <p:ext uri="{BB962C8B-B14F-4D97-AF65-F5344CB8AC3E}">
        <p14:creationId xmlns:p14="http://schemas.microsoft.com/office/powerpoint/2010/main" val="129385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47F35B-4D9A-42BF-A51A-DF4EF6CEFA5E}"/>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C2A83508-A43F-4CE8-A045-BD494BC48252}"/>
              </a:ext>
            </a:extLst>
          </p:cNvPr>
          <p:cNvSpPr>
            <a:spLocks noGrp="1"/>
          </p:cNvSpPr>
          <p:nvPr>
            <p:ph idx="1"/>
          </p:nvPr>
        </p:nvSpPr>
        <p:spPr/>
        <p:txBody>
          <a:bodyPr>
            <a:normAutofit/>
          </a:bodyPr>
          <a:lstStyle/>
          <a:p>
            <a:r>
              <a:rPr lang="de-DE" altLang="de-DE" dirty="0">
                <a:latin typeface="+mj-lt"/>
              </a:rPr>
              <a:t>Mitgliedergewinnung, Mitgliederbindung und Mitgliederaktivierung sind wichtige Themen für die</a:t>
            </a:r>
            <a:br>
              <a:rPr lang="de-DE" altLang="de-DE" dirty="0">
                <a:latin typeface="+mj-lt"/>
              </a:rPr>
            </a:br>
            <a:r>
              <a:rPr lang="de-DE" altLang="de-DE" dirty="0">
                <a:latin typeface="+mj-lt"/>
              </a:rPr>
              <a:t>Selbsthilfe. </a:t>
            </a:r>
          </a:p>
          <a:p>
            <a:r>
              <a:rPr lang="de-DE" altLang="de-DE" dirty="0">
                <a:latin typeface="+mj-lt"/>
              </a:rPr>
              <a:t>Sowohl für die Mitgliedergewinnung, als auch Aktivierung von neuen Mitgliedern ist eine positive Ansprache sehr wichtig.</a:t>
            </a:r>
          </a:p>
          <a:p>
            <a:r>
              <a:rPr lang="de-DE" altLang="de-DE" dirty="0">
                <a:latin typeface="+mj-lt"/>
              </a:rPr>
              <a:t>Eine gelungene Willkommenskultur kann dabei ein motivierender Faktor sein.</a:t>
            </a:r>
          </a:p>
        </p:txBody>
      </p:sp>
      <p:sp>
        <p:nvSpPr>
          <p:cNvPr id="4" name="Foliennummernplatzhalter 3">
            <a:extLst>
              <a:ext uri="{FF2B5EF4-FFF2-40B4-BE49-F238E27FC236}">
                <a16:creationId xmlns:a16="http://schemas.microsoft.com/office/drawing/2014/main" id="{1E3F2CFF-F245-478F-885C-410F02131533}"/>
              </a:ext>
            </a:extLst>
          </p:cNvPr>
          <p:cNvSpPr>
            <a:spLocks noGrp="1"/>
          </p:cNvSpPr>
          <p:nvPr>
            <p:ph type="sldNum" sz="quarter" idx="12"/>
          </p:nvPr>
        </p:nvSpPr>
        <p:spPr/>
        <p:txBody>
          <a:bodyPr/>
          <a:lstStyle/>
          <a:p>
            <a:fld id="{2E27387F-0FE2-4320-9642-0B95519C7C85}" type="slidenum">
              <a:rPr lang="de-DE" smtClean="0"/>
              <a:t>3</a:t>
            </a:fld>
            <a:endParaRPr lang="de-DE"/>
          </a:p>
        </p:txBody>
      </p:sp>
      <p:sp>
        <p:nvSpPr>
          <p:cNvPr id="5" name="Titel 4">
            <a:extLst>
              <a:ext uri="{FF2B5EF4-FFF2-40B4-BE49-F238E27FC236}">
                <a16:creationId xmlns:a16="http://schemas.microsoft.com/office/drawing/2014/main" id="{1009D55E-2F4D-443C-91CD-8329259169E6}"/>
              </a:ext>
            </a:extLst>
          </p:cNvPr>
          <p:cNvSpPr>
            <a:spLocks noGrp="1"/>
          </p:cNvSpPr>
          <p:nvPr>
            <p:ph type="title"/>
          </p:nvPr>
        </p:nvSpPr>
        <p:spPr/>
        <p:txBody>
          <a:bodyPr/>
          <a:lstStyle/>
          <a:p>
            <a:r>
              <a:rPr lang="de-DE" dirty="0"/>
              <a:t>Ausgangslage</a:t>
            </a:r>
          </a:p>
        </p:txBody>
      </p:sp>
    </p:spTree>
    <p:extLst>
      <p:ext uri="{BB962C8B-B14F-4D97-AF65-F5344CB8AC3E}">
        <p14:creationId xmlns:p14="http://schemas.microsoft.com/office/powerpoint/2010/main" val="214154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CF7BD47-CC5F-4603-B92B-734D38E1489B}"/>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5F8B0A2B-C7F9-45E3-A066-80EB9326B6FB}"/>
              </a:ext>
            </a:extLst>
          </p:cNvPr>
          <p:cNvSpPr>
            <a:spLocks noGrp="1"/>
          </p:cNvSpPr>
          <p:nvPr>
            <p:ph idx="1"/>
          </p:nvPr>
        </p:nvSpPr>
        <p:spPr/>
        <p:txBody>
          <a:bodyPr>
            <a:normAutofit/>
          </a:bodyPr>
          <a:lstStyle/>
          <a:p>
            <a:r>
              <a:rPr lang="de-DE" sz="3200" dirty="0"/>
              <a:t>Eine gelungene Willkommenskultur soll…</a:t>
            </a:r>
          </a:p>
          <a:p>
            <a:pPr lvl="1">
              <a:buClr>
                <a:srgbClr val="21AEB1"/>
              </a:buClr>
            </a:pPr>
            <a:r>
              <a:rPr lang="de-DE" sz="2800" dirty="0">
                <a:solidFill>
                  <a:srgbClr val="000000"/>
                </a:solidFill>
              </a:rPr>
              <a:t>…ein Gefühl der Zugehörigkeit vermitteln.</a:t>
            </a:r>
          </a:p>
          <a:p>
            <a:pPr lvl="1">
              <a:buClr>
                <a:srgbClr val="21AEB1"/>
              </a:buClr>
            </a:pPr>
            <a:r>
              <a:rPr lang="de-DE" sz="2800" dirty="0">
                <a:solidFill>
                  <a:srgbClr val="000000"/>
                </a:solidFill>
              </a:rPr>
              <a:t>…einen Einblick in die Strukturen des Verbands ermöglichen.</a:t>
            </a:r>
          </a:p>
          <a:p>
            <a:pPr lvl="1">
              <a:buClr>
                <a:srgbClr val="21AEB1"/>
              </a:buClr>
            </a:pPr>
            <a:r>
              <a:rPr lang="de-DE" sz="2800" dirty="0">
                <a:solidFill>
                  <a:srgbClr val="000000"/>
                </a:solidFill>
              </a:rPr>
              <a:t>…bei neuen Mitglieder einen guten Eindruck hinterlassen. </a:t>
            </a:r>
          </a:p>
          <a:p>
            <a:pPr marL="360000" lvl="1" indent="0">
              <a:buClr>
                <a:srgbClr val="21AEB1"/>
              </a:buClr>
              <a:buNone/>
            </a:pPr>
            <a:endParaRPr lang="de-DE" sz="2800" dirty="0">
              <a:solidFill>
                <a:srgbClr val="000000"/>
              </a:solidFill>
            </a:endParaRPr>
          </a:p>
          <a:p>
            <a:pPr lvl="0">
              <a:buClr>
                <a:srgbClr val="21AEB1"/>
              </a:buClr>
            </a:pPr>
            <a:r>
              <a:rPr lang="de-DE" sz="3200" dirty="0">
                <a:solidFill>
                  <a:srgbClr val="000000"/>
                </a:solidFill>
              </a:rPr>
              <a:t>So wird neuen Mitgliedern der Einstieg erleichtert und ihre Motivation gestärkt.  </a:t>
            </a:r>
            <a:endParaRPr lang="de-DE" sz="3200" dirty="0"/>
          </a:p>
        </p:txBody>
      </p:sp>
      <p:sp>
        <p:nvSpPr>
          <p:cNvPr id="4" name="Foliennummernplatzhalter 3">
            <a:extLst>
              <a:ext uri="{FF2B5EF4-FFF2-40B4-BE49-F238E27FC236}">
                <a16:creationId xmlns:a16="http://schemas.microsoft.com/office/drawing/2014/main" id="{EAA893D1-E556-4C07-A66C-F8E27416AB74}"/>
              </a:ext>
            </a:extLst>
          </p:cNvPr>
          <p:cNvSpPr>
            <a:spLocks noGrp="1"/>
          </p:cNvSpPr>
          <p:nvPr>
            <p:ph type="sldNum" sz="quarter" idx="12"/>
          </p:nvPr>
        </p:nvSpPr>
        <p:spPr/>
        <p:txBody>
          <a:bodyPr/>
          <a:lstStyle/>
          <a:p>
            <a:fld id="{2E27387F-0FE2-4320-9642-0B95519C7C85}" type="slidenum">
              <a:rPr lang="de-DE" smtClean="0"/>
              <a:t>4</a:t>
            </a:fld>
            <a:endParaRPr lang="de-DE"/>
          </a:p>
        </p:txBody>
      </p:sp>
      <p:sp>
        <p:nvSpPr>
          <p:cNvPr id="5" name="Titel 4">
            <a:extLst>
              <a:ext uri="{FF2B5EF4-FFF2-40B4-BE49-F238E27FC236}">
                <a16:creationId xmlns:a16="http://schemas.microsoft.com/office/drawing/2014/main" id="{2561F164-C240-4D8A-B363-60BEE9E82E54}"/>
              </a:ext>
            </a:extLst>
          </p:cNvPr>
          <p:cNvSpPr>
            <a:spLocks noGrp="1"/>
          </p:cNvSpPr>
          <p:nvPr>
            <p:ph type="title"/>
          </p:nvPr>
        </p:nvSpPr>
        <p:spPr/>
        <p:txBody>
          <a:bodyPr/>
          <a:lstStyle/>
          <a:p>
            <a:r>
              <a:rPr lang="de-DE" dirty="0"/>
              <a:t>Warum ist die Willkommenskultur so wichtig?</a:t>
            </a:r>
          </a:p>
        </p:txBody>
      </p:sp>
    </p:spTree>
    <p:extLst>
      <p:ext uri="{BB962C8B-B14F-4D97-AF65-F5344CB8AC3E}">
        <p14:creationId xmlns:p14="http://schemas.microsoft.com/office/powerpoint/2010/main" val="419783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08120EA-BFF9-4846-9B3C-55AF525AC135}"/>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CCF81E95-8C4B-4610-ABC7-7B54249EAD5C}"/>
              </a:ext>
            </a:extLst>
          </p:cNvPr>
          <p:cNvSpPr>
            <a:spLocks noGrp="1"/>
          </p:cNvSpPr>
          <p:nvPr>
            <p:ph idx="1"/>
          </p:nvPr>
        </p:nvSpPr>
        <p:spPr/>
        <p:txBody>
          <a:bodyPr>
            <a:normAutofit/>
          </a:bodyPr>
          <a:lstStyle/>
          <a:p>
            <a:r>
              <a:rPr lang="de-DE" dirty="0"/>
              <a:t>Damit Mitglieder sich im Verband aufgenommen fühlen, kann man ihnen verschiedene Angebote unterbreiten.</a:t>
            </a:r>
          </a:p>
          <a:p>
            <a:r>
              <a:rPr lang="de-DE" b="1" dirty="0"/>
              <a:t>Willkommenspaket</a:t>
            </a:r>
          </a:p>
          <a:p>
            <a:pPr lvl="1"/>
            <a:r>
              <a:rPr lang="de-DE" dirty="0"/>
              <a:t>Dieses kann verschiedene Dinge, wie Broschüren, Informationsmaterial, Flyer oder auch kleine Geschenke, wie Büromaterialien oder Kalender im Corporate Design des Verbandes enthalten.</a:t>
            </a:r>
          </a:p>
          <a:p>
            <a:pPr lvl="1"/>
            <a:r>
              <a:rPr lang="de-DE" dirty="0"/>
              <a:t>So können sich neue Mitglieder über den Verband informieren, fühlen sich wertgeschätzt und können eine Verbindung zum Verband aufbauen. </a:t>
            </a:r>
          </a:p>
          <a:p>
            <a:endParaRPr lang="de-DE" dirty="0"/>
          </a:p>
        </p:txBody>
      </p:sp>
      <p:sp>
        <p:nvSpPr>
          <p:cNvPr id="4" name="Foliennummernplatzhalter 3">
            <a:extLst>
              <a:ext uri="{FF2B5EF4-FFF2-40B4-BE49-F238E27FC236}">
                <a16:creationId xmlns:a16="http://schemas.microsoft.com/office/drawing/2014/main" id="{70C13C99-26B0-4411-A9B3-378C79EFBD44}"/>
              </a:ext>
            </a:extLst>
          </p:cNvPr>
          <p:cNvSpPr>
            <a:spLocks noGrp="1"/>
          </p:cNvSpPr>
          <p:nvPr>
            <p:ph type="sldNum" sz="quarter" idx="12"/>
          </p:nvPr>
        </p:nvSpPr>
        <p:spPr/>
        <p:txBody>
          <a:bodyPr/>
          <a:lstStyle/>
          <a:p>
            <a:fld id="{2E27387F-0FE2-4320-9642-0B95519C7C85}" type="slidenum">
              <a:rPr lang="de-DE" smtClean="0"/>
              <a:t>5</a:t>
            </a:fld>
            <a:endParaRPr lang="de-DE"/>
          </a:p>
        </p:txBody>
      </p:sp>
      <p:sp>
        <p:nvSpPr>
          <p:cNvPr id="5" name="Titel 4">
            <a:extLst>
              <a:ext uri="{FF2B5EF4-FFF2-40B4-BE49-F238E27FC236}">
                <a16:creationId xmlns:a16="http://schemas.microsoft.com/office/drawing/2014/main" id="{65752638-A73C-4B46-9364-542E1684FEA2}"/>
              </a:ext>
            </a:extLst>
          </p:cNvPr>
          <p:cNvSpPr>
            <a:spLocks noGrp="1"/>
          </p:cNvSpPr>
          <p:nvPr>
            <p:ph type="title"/>
          </p:nvPr>
        </p:nvSpPr>
        <p:spPr/>
        <p:txBody>
          <a:bodyPr/>
          <a:lstStyle/>
          <a:p>
            <a:r>
              <a:rPr lang="de-DE" dirty="0"/>
              <a:t>Angebote für neue Mitglieder</a:t>
            </a:r>
          </a:p>
        </p:txBody>
      </p:sp>
    </p:spTree>
    <p:extLst>
      <p:ext uri="{BB962C8B-B14F-4D97-AF65-F5344CB8AC3E}">
        <p14:creationId xmlns:p14="http://schemas.microsoft.com/office/powerpoint/2010/main" val="174035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08120EA-BFF9-4846-9B3C-55AF525AC135}"/>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CCF81E95-8C4B-4610-ABC7-7B54249EAD5C}"/>
              </a:ext>
            </a:extLst>
          </p:cNvPr>
          <p:cNvSpPr>
            <a:spLocks noGrp="1"/>
          </p:cNvSpPr>
          <p:nvPr>
            <p:ph idx="1"/>
          </p:nvPr>
        </p:nvSpPr>
        <p:spPr/>
        <p:txBody>
          <a:bodyPr>
            <a:normAutofit/>
          </a:bodyPr>
          <a:lstStyle/>
          <a:p>
            <a:r>
              <a:rPr lang="de-DE" dirty="0"/>
              <a:t>Einstiegsseminare und Einführungsveranstaltungen</a:t>
            </a:r>
          </a:p>
          <a:p>
            <a:pPr lvl="1"/>
            <a:r>
              <a:rPr lang="de-DE" dirty="0"/>
              <a:t>Diese bieten neuen Mitgliedern die Möglichkeit, das Arbeitsumfeld besser kennenzulernen und erleichtern den Einstieg in das neue Tätigkeitsfeld.</a:t>
            </a:r>
          </a:p>
          <a:p>
            <a:r>
              <a:rPr lang="de-DE" dirty="0"/>
              <a:t>Vernetzung innerhalb des Verbands und mit externen Mitarbeitenden</a:t>
            </a:r>
          </a:p>
          <a:p>
            <a:pPr lvl="1"/>
            <a:r>
              <a:rPr lang="de-DE" dirty="0"/>
              <a:t>So wissen neue Mitglieder direkt, an wen man sich bei bestimmten Fragen und Problemen wenden kann und wie die Verantwortungen innerhalb des Verbands verteilt sind. </a:t>
            </a:r>
          </a:p>
          <a:p>
            <a:pPr marL="360000" lvl="1" indent="0">
              <a:buNone/>
            </a:pPr>
            <a:endParaRPr lang="de-DE" dirty="0"/>
          </a:p>
          <a:p>
            <a:endParaRPr lang="de-DE" dirty="0"/>
          </a:p>
        </p:txBody>
      </p:sp>
      <p:sp>
        <p:nvSpPr>
          <p:cNvPr id="4" name="Foliennummernplatzhalter 3">
            <a:extLst>
              <a:ext uri="{FF2B5EF4-FFF2-40B4-BE49-F238E27FC236}">
                <a16:creationId xmlns:a16="http://schemas.microsoft.com/office/drawing/2014/main" id="{70C13C99-26B0-4411-A9B3-378C79EFBD44}"/>
              </a:ext>
            </a:extLst>
          </p:cNvPr>
          <p:cNvSpPr>
            <a:spLocks noGrp="1"/>
          </p:cNvSpPr>
          <p:nvPr>
            <p:ph type="sldNum" sz="quarter" idx="12"/>
          </p:nvPr>
        </p:nvSpPr>
        <p:spPr/>
        <p:txBody>
          <a:bodyPr/>
          <a:lstStyle/>
          <a:p>
            <a:fld id="{2E27387F-0FE2-4320-9642-0B95519C7C85}" type="slidenum">
              <a:rPr lang="de-DE" smtClean="0"/>
              <a:t>6</a:t>
            </a:fld>
            <a:endParaRPr lang="de-DE"/>
          </a:p>
        </p:txBody>
      </p:sp>
      <p:sp>
        <p:nvSpPr>
          <p:cNvPr id="5" name="Titel 4">
            <a:extLst>
              <a:ext uri="{FF2B5EF4-FFF2-40B4-BE49-F238E27FC236}">
                <a16:creationId xmlns:a16="http://schemas.microsoft.com/office/drawing/2014/main" id="{65752638-A73C-4B46-9364-542E1684FEA2}"/>
              </a:ext>
            </a:extLst>
          </p:cNvPr>
          <p:cNvSpPr>
            <a:spLocks noGrp="1"/>
          </p:cNvSpPr>
          <p:nvPr>
            <p:ph type="title"/>
          </p:nvPr>
        </p:nvSpPr>
        <p:spPr/>
        <p:txBody>
          <a:bodyPr/>
          <a:lstStyle/>
          <a:p>
            <a:r>
              <a:rPr lang="de-DE" dirty="0"/>
              <a:t>Angebote für neue Mitglieder</a:t>
            </a:r>
          </a:p>
        </p:txBody>
      </p:sp>
    </p:spTree>
    <p:extLst>
      <p:ext uri="{BB962C8B-B14F-4D97-AF65-F5344CB8AC3E}">
        <p14:creationId xmlns:p14="http://schemas.microsoft.com/office/powerpoint/2010/main" val="165915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C4A3FDF-5481-430A-A430-097CA02282BE}"/>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216EF0F8-C49D-4D76-B91B-698BB448E57A}"/>
              </a:ext>
            </a:extLst>
          </p:cNvPr>
          <p:cNvSpPr>
            <a:spLocks noGrp="1"/>
          </p:cNvSpPr>
          <p:nvPr>
            <p:ph idx="1"/>
          </p:nvPr>
        </p:nvSpPr>
        <p:spPr/>
        <p:txBody>
          <a:bodyPr>
            <a:normAutofit/>
          </a:bodyPr>
          <a:lstStyle/>
          <a:p>
            <a:r>
              <a:rPr lang="de-DE" dirty="0"/>
              <a:t>Zu einer gelungenen Willkommenskultur gehört auch die Etablierung von festen Ansprechpersonen.</a:t>
            </a:r>
          </a:p>
          <a:p>
            <a:pPr lvl="1"/>
            <a:r>
              <a:rPr lang="de-DE" dirty="0"/>
              <a:t>Neue Mitglieder wissen, an wen sie sich bei Fragen, Sorgen oder Bedarfen wenden können. So wird ihnen mehr Sicherheit gegeben.</a:t>
            </a:r>
          </a:p>
          <a:p>
            <a:pPr lvl="1"/>
            <a:r>
              <a:rPr lang="de-DE" dirty="0"/>
              <a:t>Das kann auch in Form von Mentoring-Programmen geschehen, wenn bestehende Mitglieder in ein neues Tätigkeitsfeld eingearbeitet werden sollen. </a:t>
            </a:r>
          </a:p>
          <a:p>
            <a:pPr lvl="0">
              <a:buClr>
                <a:srgbClr val="21AEB1"/>
              </a:buClr>
            </a:pPr>
            <a:r>
              <a:rPr lang="de-DE" dirty="0">
                <a:solidFill>
                  <a:srgbClr val="000000"/>
                </a:solidFill>
              </a:rPr>
              <a:t>Hierdurch werden neuen Mitgliedern der Druck und die Angst davor, Fehler zu machen genommen.</a:t>
            </a:r>
          </a:p>
          <a:p>
            <a:pPr marL="360000" lvl="1" indent="0">
              <a:buNone/>
            </a:pPr>
            <a:endParaRPr lang="de-DE" sz="2800" dirty="0"/>
          </a:p>
        </p:txBody>
      </p:sp>
      <p:sp>
        <p:nvSpPr>
          <p:cNvPr id="4" name="Foliennummernplatzhalter 3">
            <a:extLst>
              <a:ext uri="{FF2B5EF4-FFF2-40B4-BE49-F238E27FC236}">
                <a16:creationId xmlns:a16="http://schemas.microsoft.com/office/drawing/2014/main" id="{CCC77E6F-6E76-4B0D-A5A2-44361148669A}"/>
              </a:ext>
            </a:extLst>
          </p:cNvPr>
          <p:cNvSpPr>
            <a:spLocks noGrp="1"/>
          </p:cNvSpPr>
          <p:nvPr>
            <p:ph type="sldNum" sz="quarter" idx="12"/>
          </p:nvPr>
        </p:nvSpPr>
        <p:spPr/>
        <p:txBody>
          <a:bodyPr/>
          <a:lstStyle/>
          <a:p>
            <a:fld id="{2E27387F-0FE2-4320-9642-0B95519C7C85}" type="slidenum">
              <a:rPr lang="de-DE" smtClean="0"/>
              <a:t>7</a:t>
            </a:fld>
            <a:endParaRPr lang="de-DE"/>
          </a:p>
        </p:txBody>
      </p:sp>
      <p:sp>
        <p:nvSpPr>
          <p:cNvPr id="5" name="Titel 4">
            <a:extLst>
              <a:ext uri="{FF2B5EF4-FFF2-40B4-BE49-F238E27FC236}">
                <a16:creationId xmlns:a16="http://schemas.microsoft.com/office/drawing/2014/main" id="{41A40FA7-DBEB-49C3-A7AC-8F51E74ADB41}"/>
              </a:ext>
            </a:extLst>
          </p:cNvPr>
          <p:cNvSpPr>
            <a:spLocks noGrp="1"/>
          </p:cNvSpPr>
          <p:nvPr>
            <p:ph type="title"/>
          </p:nvPr>
        </p:nvSpPr>
        <p:spPr/>
        <p:txBody>
          <a:bodyPr/>
          <a:lstStyle/>
          <a:p>
            <a:r>
              <a:rPr lang="de-DE" dirty="0"/>
              <a:t>Ansprechpersonen</a:t>
            </a:r>
          </a:p>
        </p:txBody>
      </p:sp>
    </p:spTree>
    <p:extLst>
      <p:ext uri="{BB962C8B-B14F-4D97-AF65-F5344CB8AC3E}">
        <p14:creationId xmlns:p14="http://schemas.microsoft.com/office/powerpoint/2010/main" val="260143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C4A3FDF-5481-430A-A430-097CA02282BE}"/>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216EF0F8-C49D-4D76-B91B-698BB448E57A}"/>
              </a:ext>
            </a:extLst>
          </p:cNvPr>
          <p:cNvSpPr>
            <a:spLocks noGrp="1"/>
          </p:cNvSpPr>
          <p:nvPr>
            <p:ph idx="1"/>
          </p:nvPr>
        </p:nvSpPr>
        <p:spPr/>
        <p:txBody>
          <a:bodyPr>
            <a:normAutofit/>
          </a:bodyPr>
          <a:lstStyle/>
          <a:p>
            <a:r>
              <a:rPr lang="de-DE" dirty="0"/>
              <a:t>Es ist wichtig, neuen Mitgliedern die Möglichkeit zu bieten, sich selber in die Verbandsarbeit einzubringen.</a:t>
            </a:r>
          </a:p>
          <a:p>
            <a:pPr lvl="1"/>
            <a:r>
              <a:rPr lang="de-DE" dirty="0"/>
              <a:t>Offenheit für neue Ideen</a:t>
            </a:r>
          </a:p>
          <a:p>
            <a:pPr lvl="1"/>
            <a:r>
              <a:rPr lang="de-DE" dirty="0"/>
              <a:t>Adressierung der Stärken der Mitglieder</a:t>
            </a:r>
          </a:p>
          <a:p>
            <a:pPr lvl="1"/>
            <a:r>
              <a:rPr lang="de-DE" dirty="0"/>
              <a:t>Ermöglichen, dass neue Mitglieder, ihre eigenen Interessen mit einbringen können</a:t>
            </a:r>
          </a:p>
          <a:p>
            <a:pPr lvl="0">
              <a:buClr>
                <a:srgbClr val="21AEB1"/>
              </a:buClr>
            </a:pPr>
            <a:r>
              <a:rPr lang="de-DE" dirty="0">
                <a:solidFill>
                  <a:srgbClr val="000000"/>
                </a:solidFill>
              </a:rPr>
              <a:t>Durch die Möglichkeit selbst auf die Arbeit Verbandsarbeit einzuwirken und die eigenen Interessen miteinzubringen, wird die Motivation und das Engagement nachhaltig gestärkt.</a:t>
            </a:r>
          </a:p>
          <a:p>
            <a:pPr marL="360000" lvl="1" indent="0">
              <a:buNone/>
            </a:pPr>
            <a:endParaRPr lang="de-DE" sz="2800" dirty="0"/>
          </a:p>
        </p:txBody>
      </p:sp>
      <p:sp>
        <p:nvSpPr>
          <p:cNvPr id="4" name="Foliennummernplatzhalter 3">
            <a:extLst>
              <a:ext uri="{FF2B5EF4-FFF2-40B4-BE49-F238E27FC236}">
                <a16:creationId xmlns:a16="http://schemas.microsoft.com/office/drawing/2014/main" id="{CCC77E6F-6E76-4B0D-A5A2-44361148669A}"/>
              </a:ext>
            </a:extLst>
          </p:cNvPr>
          <p:cNvSpPr>
            <a:spLocks noGrp="1"/>
          </p:cNvSpPr>
          <p:nvPr>
            <p:ph type="sldNum" sz="quarter" idx="12"/>
          </p:nvPr>
        </p:nvSpPr>
        <p:spPr/>
        <p:txBody>
          <a:bodyPr/>
          <a:lstStyle/>
          <a:p>
            <a:fld id="{2E27387F-0FE2-4320-9642-0B95519C7C85}" type="slidenum">
              <a:rPr lang="de-DE" smtClean="0"/>
              <a:t>8</a:t>
            </a:fld>
            <a:endParaRPr lang="de-DE"/>
          </a:p>
        </p:txBody>
      </p:sp>
      <p:sp>
        <p:nvSpPr>
          <p:cNvPr id="5" name="Titel 4">
            <a:extLst>
              <a:ext uri="{FF2B5EF4-FFF2-40B4-BE49-F238E27FC236}">
                <a16:creationId xmlns:a16="http://schemas.microsoft.com/office/drawing/2014/main" id="{41A40FA7-DBEB-49C3-A7AC-8F51E74ADB41}"/>
              </a:ext>
            </a:extLst>
          </p:cNvPr>
          <p:cNvSpPr>
            <a:spLocks noGrp="1"/>
          </p:cNvSpPr>
          <p:nvPr>
            <p:ph type="title"/>
          </p:nvPr>
        </p:nvSpPr>
        <p:spPr/>
        <p:txBody>
          <a:bodyPr/>
          <a:lstStyle/>
          <a:p>
            <a:r>
              <a:rPr lang="de-DE" dirty="0"/>
              <a:t>Partizipation</a:t>
            </a:r>
          </a:p>
        </p:txBody>
      </p:sp>
    </p:spTree>
    <p:extLst>
      <p:ext uri="{BB962C8B-B14F-4D97-AF65-F5344CB8AC3E}">
        <p14:creationId xmlns:p14="http://schemas.microsoft.com/office/powerpoint/2010/main" val="320418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25969BD-C803-451B-904F-58E68101A022}"/>
              </a:ext>
            </a:extLst>
          </p:cNvPr>
          <p:cNvSpPr>
            <a:spLocks noGrp="1"/>
          </p:cNvSpPr>
          <p:nvPr>
            <p:ph type="ftr" sz="quarter" idx="11"/>
          </p:nvPr>
        </p:nvSpPr>
        <p:spPr/>
        <p:txBody>
          <a:bodyPr/>
          <a:lstStyle/>
          <a:p>
            <a:r>
              <a:rPr lang="de-DE"/>
              <a:t>selbsthilfe-der-zukunft.de</a:t>
            </a:r>
            <a:endParaRPr lang="de-DE" dirty="0"/>
          </a:p>
        </p:txBody>
      </p:sp>
      <p:sp>
        <p:nvSpPr>
          <p:cNvPr id="3" name="Inhaltsplatzhalter 2">
            <a:extLst>
              <a:ext uri="{FF2B5EF4-FFF2-40B4-BE49-F238E27FC236}">
                <a16:creationId xmlns:a16="http://schemas.microsoft.com/office/drawing/2014/main" id="{56844ED2-0B43-40A1-AA1C-4074A758FE09}"/>
              </a:ext>
            </a:extLst>
          </p:cNvPr>
          <p:cNvSpPr>
            <a:spLocks noGrp="1"/>
          </p:cNvSpPr>
          <p:nvPr>
            <p:ph idx="1"/>
          </p:nvPr>
        </p:nvSpPr>
        <p:spPr/>
        <p:txBody>
          <a:bodyPr/>
          <a:lstStyle/>
          <a:p>
            <a:r>
              <a:rPr lang="de-DE" dirty="0"/>
              <a:t>Damit neue Mitglieder ihre Interessen und Stärken in die Verbandsarbeit integrieren können, ist es wichtig verschiedene Angebote zu etablieren, die sich an der jeweiligen Zielgruppe orientieren.</a:t>
            </a:r>
          </a:p>
          <a:p>
            <a:pPr lvl="1">
              <a:buClr>
                <a:srgbClr val="21AEB1"/>
              </a:buClr>
            </a:pPr>
            <a:r>
              <a:rPr lang="de-DE" dirty="0">
                <a:solidFill>
                  <a:srgbClr val="000000"/>
                </a:solidFill>
              </a:rPr>
              <a:t>Thematisch (z.B. Aufgaben im Bereich </a:t>
            </a:r>
            <a:r>
              <a:rPr lang="de-DE" dirty="0" err="1">
                <a:solidFill>
                  <a:srgbClr val="000000"/>
                </a:solidFill>
              </a:rPr>
              <a:t>Social</a:t>
            </a:r>
            <a:r>
              <a:rPr lang="de-DE" dirty="0">
                <a:solidFill>
                  <a:srgbClr val="000000"/>
                </a:solidFill>
              </a:rPr>
              <a:t> Media für junge Mitglieder)</a:t>
            </a:r>
          </a:p>
          <a:p>
            <a:pPr lvl="1">
              <a:buClr>
                <a:srgbClr val="21AEB1"/>
              </a:buClr>
            </a:pPr>
            <a:r>
              <a:rPr lang="de-DE" dirty="0">
                <a:solidFill>
                  <a:srgbClr val="000000"/>
                </a:solidFill>
              </a:rPr>
              <a:t>Zeitlich (flexible Arbeitszeiten oder Homeoffice, damit Berufstätige oder Studierende sich neben ihrer Haupttätigkeit überhaupt engagieren können)  </a:t>
            </a:r>
          </a:p>
          <a:p>
            <a:pPr lvl="1">
              <a:buClr>
                <a:srgbClr val="21AEB1"/>
              </a:buClr>
            </a:pPr>
            <a:r>
              <a:rPr lang="de-DE" dirty="0">
                <a:solidFill>
                  <a:srgbClr val="000000"/>
                </a:solidFill>
              </a:rPr>
              <a:t>Etablierung von Angeboten speziell für junge Menschen, sodass sie mit Gleichaltrigen zusammenarbeiten können.</a:t>
            </a:r>
          </a:p>
          <a:p>
            <a:pPr lvl="1">
              <a:buClr>
                <a:srgbClr val="21AEB1"/>
              </a:buClr>
            </a:pPr>
            <a:endParaRPr lang="de-DE" dirty="0">
              <a:solidFill>
                <a:srgbClr val="000000"/>
              </a:solidFill>
            </a:endParaRPr>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0BCB9311-18C9-4394-AFD4-0EC16879C6F8}"/>
              </a:ext>
            </a:extLst>
          </p:cNvPr>
          <p:cNvSpPr>
            <a:spLocks noGrp="1"/>
          </p:cNvSpPr>
          <p:nvPr>
            <p:ph type="sldNum" sz="quarter" idx="12"/>
          </p:nvPr>
        </p:nvSpPr>
        <p:spPr/>
        <p:txBody>
          <a:bodyPr/>
          <a:lstStyle/>
          <a:p>
            <a:fld id="{2E27387F-0FE2-4320-9642-0B95519C7C85}" type="slidenum">
              <a:rPr lang="de-DE" smtClean="0"/>
              <a:t>9</a:t>
            </a:fld>
            <a:endParaRPr lang="de-DE"/>
          </a:p>
        </p:txBody>
      </p:sp>
      <p:sp>
        <p:nvSpPr>
          <p:cNvPr id="5" name="Titel 4">
            <a:extLst>
              <a:ext uri="{FF2B5EF4-FFF2-40B4-BE49-F238E27FC236}">
                <a16:creationId xmlns:a16="http://schemas.microsoft.com/office/drawing/2014/main" id="{0B29FCBE-752A-4910-918B-9A5253976990}"/>
              </a:ext>
            </a:extLst>
          </p:cNvPr>
          <p:cNvSpPr>
            <a:spLocks noGrp="1"/>
          </p:cNvSpPr>
          <p:nvPr>
            <p:ph type="title"/>
          </p:nvPr>
        </p:nvSpPr>
        <p:spPr/>
        <p:txBody>
          <a:bodyPr/>
          <a:lstStyle/>
          <a:p>
            <a:r>
              <a:rPr lang="de-DE" dirty="0"/>
              <a:t>Zielgruppenspezifische Angebote</a:t>
            </a:r>
          </a:p>
        </p:txBody>
      </p:sp>
    </p:spTree>
    <p:extLst>
      <p:ext uri="{BB962C8B-B14F-4D97-AF65-F5344CB8AC3E}">
        <p14:creationId xmlns:p14="http://schemas.microsoft.com/office/powerpoint/2010/main" val="233697639"/>
      </p:ext>
    </p:extLst>
  </p:cSld>
  <p:clrMapOvr>
    <a:masterClrMapping/>
  </p:clrMapOvr>
</p:sld>
</file>

<file path=ppt/theme/theme1.xml><?xml version="1.0" encoding="utf-8"?>
<a:theme xmlns:a="http://schemas.openxmlformats.org/drawingml/2006/main" name="Office">
  <a:themeElements>
    <a:clrScheme name="SHdZ">
      <a:dk1>
        <a:srgbClr val="000000"/>
      </a:dk1>
      <a:lt1>
        <a:srgbClr val="FFFFFF"/>
      </a:lt1>
      <a:dk2>
        <a:srgbClr val="19407E"/>
      </a:dk2>
      <a:lt2>
        <a:srgbClr val="FFFFFF"/>
      </a:lt2>
      <a:accent1>
        <a:srgbClr val="00508E"/>
      </a:accent1>
      <a:accent2>
        <a:srgbClr val="21AEB1"/>
      </a:accent2>
      <a:accent3>
        <a:srgbClr val="B0C524"/>
      </a:accent3>
      <a:accent4>
        <a:srgbClr val="E62F44"/>
      </a:accent4>
      <a:accent5>
        <a:srgbClr val="E83A8C"/>
      </a:accent5>
      <a:accent6>
        <a:srgbClr val="973E8E"/>
      </a:accent6>
      <a:hlink>
        <a:srgbClr val="19407E"/>
      </a:hlink>
      <a:folHlink>
        <a:srgbClr val="973E8E"/>
      </a:folHlink>
    </a:clrScheme>
    <a:fontScheme name="SHdZ">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36000" rIns="0" bIns="0" rtlCol="0">
        <a:normAutofit/>
      </a:bodyPr>
      <a:lstStyle>
        <a:defPPr algn="l">
          <a:defRPr sz="2000" dirty="0" err="1" smtClean="0"/>
        </a:defPPr>
      </a:lstStyle>
    </a:txDef>
  </a:objectDefaults>
  <a:extraClrSchemeLst/>
  <a:extLst>
    <a:ext uri="{05A4C25C-085E-4340-85A3-A5531E510DB2}">
      <thm15:themeFamily xmlns:thm15="http://schemas.microsoft.com/office/thememl/2012/main" name="SHdZ_PowerPoint-Layout-03.potx" id="{C7250B20-AE26-4FE6-9954-892EB99A2D52}" vid="{9FD27B10-6318-48DD-BD9D-70F32BDFA86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862</Words>
  <Application>Microsoft Office PowerPoint</Application>
  <PresentationFormat>Breitbild</PresentationFormat>
  <Paragraphs>119</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Open Sans</vt:lpstr>
      <vt:lpstr>Symbol</vt:lpstr>
      <vt:lpstr>Wingdings</vt:lpstr>
      <vt:lpstr>Office</vt:lpstr>
      <vt:lpstr>Selbsthilfe der Zukunft Mustervortrag</vt:lpstr>
      <vt:lpstr>Inhalt</vt:lpstr>
      <vt:lpstr>Ausgangslage</vt:lpstr>
      <vt:lpstr>Warum ist die Willkommenskultur so wichtig?</vt:lpstr>
      <vt:lpstr>Angebote für neue Mitglieder</vt:lpstr>
      <vt:lpstr>Angebote für neue Mitglieder</vt:lpstr>
      <vt:lpstr>Ansprechpersonen</vt:lpstr>
      <vt:lpstr>Partizipation</vt:lpstr>
      <vt:lpstr>Zielgruppenspezifische Angebote</vt:lpstr>
      <vt:lpstr>Zielgruppenspezifische Angebote</vt:lpstr>
      <vt:lpstr> 10 Schritte für eine gelungene Willkommenskultur </vt:lpstr>
      <vt:lpstr>10 Schritte für eine gelungene Willkommenskultur</vt:lpstr>
      <vt:lpstr>10 Schritte für eine gelungene Willkommenskultur</vt:lpstr>
      <vt:lpstr>10 Schritte für eine gelungene Willkommenskultur</vt:lpstr>
      <vt:lpstr> Fortführung der Willkommenskultur </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Danuta Sojka-Pokorski</dc:creator>
  <cp:lastModifiedBy>Eva Kauenhowen</cp:lastModifiedBy>
  <cp:revision>122</cp:revision>
  <dcterms:created xsi:type="dcterms:W3CDTF">2022-01-12T13:03:38Z</dcterms:created>
  <dcterms:modified xsi:type="dcterms:W3CDTF">2022-05-03T13:49:09Z</dcterms:modified>
</cp:coreProperties>
</file>