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89" r:id="rId3"/>
    <p:sldId id="258" r:id="rId4"/>
    <p:sldId id="259" r:id="rId5"/>
    <p:sldId id="288" r:id="rId6"/>
    <p:sldId id="260" r:id="rId7"/>
    <p:sldId id="281" r:id="rId8"/>
    <p:sldId id="286" r:id="rId9"/>
    <p:sldId id="279" r:id="rId10"/>
    <p:sldId id="280" r:id="rId11"/>
    <p:sldId id="282" r:id="rId12"/>
    <p:sldId id="290" r:id="rId13"/>
    <p:sldId id="283" r:id="rId14"/>
    <p:sldId id="276" r:id="rId1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va Kauenhowen" initials="EK" lastIdx="11" clrIdx="0">
    <p:extLst>
      <p:ext uri="{19B8F6BF-5375-455C-9EA6-DF929625EA0E}">
        <p15:presenceInfo xmlns:p15="http://schemas.microsoft.com/office/powerpoint/2012/main" userId="S-1-5-21-1043188639-1280238045-3085716842-129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>
        <p:scale>
          <a:sx n="102" d="100"/>
          <a:sy n="102" d="100"/>
        </p:scale>
        <p:origin x="32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EE2AB8-AF3A-4E12-8463-10B7B4CF50F2}" type="datetimeFigureOut">
              <a:rPr lang="de-DE" smtClean="0"/>
              <a:t>29.04.2022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1A874E-0B5C-434F-AFB4-D5C1F2CAE8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3213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C710E571-530C-4946-8253-F8791C72C9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8" t="-5632" r="14105" b="50687"/>
          <a:stretch/>
        </p:blipFill>
        <p:spPr>
          <a:xfrm>
            <a:off x="1968000" y="2997004"/>
            <a:ext cx="10224000" cy="329394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1D7597F-CEF9-4F27-9243-60CCCA6B7E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400" y="1275851"/>
            <a:ext cx="9901237" cy="1881188"/>
          </a:xfrm>
        </p:spPr>
        <p:txBody>
          <a:bodyPr anchor="ctr"/>
          <a:lstStyle>
            <a:lvl1pPr algn="l">
              <a:defRPr sz="44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3AEE53E-B4A4-4104-A14F-E482D4FCF8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403" y="3249114"/>
            <a:ext cx="9898775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accent6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BDDB3804-947D-4BB3-B4D5-7ED4F73876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003" y="1629000"/>
            <a:ext cx="1265935" cy="288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613495AE-BA1B-490C-9451-F7BF79EBD30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000" y="2349000"/>
            <a:ext cx="1606512" cy="13680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989C91DA-98AD-4679-96D3-32364BED134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640" y="231113"/>
            <a:ext cx="1260720" cy="806776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509EEA94-67BF-4A6F-BFDF-2FCF43862A6F}"/>
              </a:ext>
            </a:extLst>
          </p:cNvPr>
          <p:cNvSpPr/>
          <p:nvPr userDrawn="1"/>
        </p:nvSpPr>
        <p:spPr>
          <a:xfrm>
            <a:off x="0" y="0"/>
            <a:ext cx="12193200" cy="468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FC076E73-8E2A-4323-863E-FB657B36997D}"/>
              </a:ext>
            </a:extLst>
          </p:cNvPr>
          <p:cNvSpPr/>
          <p:nvPr userDrawn="1"/>
        </p:nvSpPr>
        <p:spPr>
          <a:xfrm>
            <a:off x="0" y="6739200"/>
            <a:ext cx="12192000" cy="118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D3C27E9D-7463-4196-8D82-060FD09167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7" t="18280" r="6442" b="3436"/>
          <a:stretch/>
        </p:blipFill>
        <p:spPr>
          <a:xfrm>
            <a:off x="0" y="3717000"/>
            <a:ext cx="12192000" cy="304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315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Inhal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5715C8A-186E-459B-B87A-D3406A75D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bag-selbsthilfe.de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E7491B7-2EA6-44BC-94D5-3DBCB617A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00" y="0"/>
            <a:ext cx="9694800" cy="1220400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8E9A029-D75B-417F-9DB8-B8AB320EA9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5939" y="5376605"/>
            <a:ext cx="5435600" cy="573346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40F6146-DFEE-4F99-8570-8E02F1A44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87F-0FE2-4320-9642-0B95519C7C85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834EDF1F-371E-43F8-A0CD-641A876C277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829427" y="1998663"/>
            <a:ext cx="4846639" cy="34099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838DC3E4-200D-4DC2-A2EF-29694DDAEC8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15939" y="1628779"/>
            <a:ext cx="5435600" cy="3242483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1060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E5A1B41-368E-4153-B916-7574602DD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bag-selbsthilfe.de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EC9DE28-F024-4AFD-8810-BFDA1385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00" y="0"/>
            <a:ext cx="9694800" cy="1220400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EC88953-A785-47B1-AFF9-BDB1C51842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401" y="1627200"/>
            <a:ext cx="6492875" cy="432117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5A56A27-597C-4144-BD98-4C9AB6EDC1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44971" y="1628775"/>
            <a:ext cx="4131092" cy="4322750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4FFDE8D-8561-403A-94F6-0991E423D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87F-0FE2-4320-9642-0B95519C7C8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7182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E5A1B41-368E-4153-B916-7574602DD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bag-selbsthilfe.de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EC9DE28-F024-4AFD-8810-BFDA1385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00" y="0"/>
            <a:ext cx="9694800" cy="1220400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EC88953-A785-47B1-AFF9-BDB1C51842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44649" y="1628775"/>
            <a:ext cx="5436000" cy="432117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4FFDE8D-8561-403A-94F6-0991E423D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87F-0FE2-4320-9642-0B95519C7C85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09A411B8-031D-4B1D-B393-ED20621F07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8400" y="1628774"/>
            <a:ext cx="5435600" cy="4321176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78342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ilder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E5A1B41-368E-4153-B916-7574602DD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bag-selbsthilfe.de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EC9DE28-F024-4AFD-8810-BFDA1385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00" y="0"/>
            <a:ext cx="9694800" cy="1220400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EC88953-A785-47B1-AFF9-BDB1C51842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27252" y="1628779"/>
            <a:ext cx="3420000" cy="20161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4FFDE8D-8561-403A-94F6-0991E423D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87F-0FE2-4320-9642-0B95519C7C85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09A411B8-031D-4B1D-B393-ED20621F07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8400" y="1628774"/>
            <a:ext cx="3420000" cy="2016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91CEAED0-2572-4764-BFC8-0EB8D926374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8400" y="3933825"/>
            <a:ext cx="3420000" cy="2016000"/>
          </a:xfrm>
        </p:spPr>
        <p:txBody>
          <a:bodyPr/>
          <a:lstStyle/>
          <a:p>
            <a:endParaRPr lang="de-DE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4C2D890D-044C-4691-AB68-CB188520F47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400" y="3934800"/>
            <a:ext cx="3420000" cy="2016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C4D54777-BC54-419F-A591-F261EAF105F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58175" y="1628775"/>
            <a:ext cx="3417888" cy="432117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82389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E5A1B41-368E-4153-B916-7574602DD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bag-selbsthilfe.de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EC9DE28-F024-4AFD-8810-BFDA1385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00" y="0"/>
            <a:ext cx="9694800" cy="1220400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EC88953-A785-47B1-AFF9-BDB1C51842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27252" y="1628779"/>
            <a:ext cx="3420000" cy="20161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4FFDE8D-8561-403A-94F6-0991E423D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87F-0FE2-4320-9642-0B95519C7C85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09A411B8-031D-4B1D-B393-ED20621F07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8400" y="1628774"/>
            <a:ext cx="3456000" cy="2016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91CEAED0-2572-4764-BFC8-0EB8D926374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8400" y="3933825"/>
            <a:ext cx="3456000" cy="2016000"/>
          </a:xfrm>
        </p:spPr>
        <p:txBody>
          <a:bodyPr/>
          <a:lstStyle/>
          <a:p>
            <a:endParaRPr lang="de-DE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4C2D890D-044C-4691-AB68-CB188520F47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400" y="3934800"/>
            <a:ext cx="3420000" cy="2016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1C0ED0CB-30C9-42CC-BEEF-DE812CDCEA8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940676" y="1628779"/>
            <a:ext cx="3420000" cy="2016125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B5614DA7-23A7-4EB7-87DD-61F717B535A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941600" y="3934804"/>
            <a:ext cx="3420000" cy="201612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8596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DCDAAE3-B96D-4E6E-BF57-D685B77F7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8403" y="6311109"/>
            <a:ext cx="7267575" cy="547200"/>
          </a:xfrm>
        </p:spPr>
        <p:txBody>
          <a:bodyPr/>
          <a:lstStyle/>
          <a:p>
            <a:r>
              <a:rPr lang="de-DE" dirty="0"/>
              <a:t>bag-selbsthilfe.de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C9E3EFD-702B-4D42-AB94-19563EE6E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402" y="1628775"/>
            <a:ext cx="9905761" cy="432117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9A44D2E-E452-4FBD-8CE2-9F0A6CA00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87F-0FE2-4320-9642-0B95519C7C85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94E3B84D-F899-438A-93E9-50FE1B3AD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28555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Aufzählung mit Zah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DCDAAE3-B96D-4E6E-BF57-D685B77F7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8403" y="6311109"/>
            <a:ext cx="7267575" cy="547200"/>
          </a:xfrm>
        </p:spPr>
        <p:txBody>
          <a:bodyPr/>
          <a:lstStyle/>
          <a:p>
            <a:r>
              <a:rPr lang="de-DE" dirty="0"/>
              <a:t>bag-selbsthilfe.de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C9E3EFD-702B-4D42-AB94-19563EE6E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402" y="1628775"/>
            <a:ext cx="9905761" cy="4321175"/>
          </a:xfrm>
        </p:spPr>
        <p:txBody>
          <a:bodyPr/>
          <a:lstStyle>
            <a:lvl1pPr marL="395990" indent="-395990">
              <a:buClr>
                <a:schemeClr val="accent2"/>
              </a:buClr>
              <a:buFont typeface="+mj-lt"/>
              <a:buAutoNum type="arabicPeriod"/>
              <a:defRPr/>
            </a:lvl1pPr>
            <a:lvl2pPr marL="719982">
              <a:defRPr/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9A44D2E-E452-4FBD-8CE2-9F0A6CA00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87F-0FE2-4320-9642-0B95519C7C85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0D49C6F-4731-45A6-95BF-3133B3776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32045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5AE01CA0-D7BF-4B08-B521-7CE71E5472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07" r="17842" b="58005"/>
          <a:stretch/>
        </p:blipFill>
        <p:spPr>
          <a:xfrm>
            <a:off x="0" y="2760813"/>
            <a:ext cx="12192000" cy="4097191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47CD816-5BAA-47E1-9139-BA626578F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8403" y="6078345"/>
            <a:ext cx="7267575" cy="547200"/>
          </a:xfrm>
        </p:spPr>
        <p:txBody>
          <a:bodyPr/>
          <a:lstStyle/>
          <a:p>
            <a:r>
              <a:rPr lang="de-DE" dirty="0"/>
              <a:t>bag-selbsthilfe.de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69FFCC3-974A-402C-88D1-2C38CF07AA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41" y="3148974"/>
            <a:ext cx="9706585" cy="150018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58BAEB29-716C-4BB1-875A-FBD546AEA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02" y="1628775"/>
            <a:ext cx="9694863" cy="1415050"/>
          </a:xfrm>
        </p:spPr>
        <p:txBody>
          <a:bodyPr anchor="t"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5F518019-A490-48B6-AB9F-CC812D281E39}"/>
              </a:ext>
            </a:extLst>
          </p:cNvPr>
          <p:cNvSpPr/>
          <p:nvPr userDrawn="1"/>
        </p:nvSpPr>
        <p:spPr>
          <a:xfrm>
            <a:off x="0" y="0"/>
            <a:ext cx="12192000" cy="46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8DAD9294-E2C8-4BAD-B036-1834069E47B3}"/>
              </a:ext>
            </a:extLst>
          </p:cNvPr>
          <p:cNvSpPr/>
          <p:nvPr userDrawn="1"/>
        </p:nvSpPr>
        <p:spPr>
          <a:xfrm>
            <a:off x="0" y="6739200"/>
            <a:ext cx="12192000" cy="118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D08C4BB6-FB2F-4984-9C53-B0DCAFC991C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640" y="231113"/>
            <a:ext cx="1260720" cy="80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865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166C06A-95CE-45CB-BA2A-AF95C43E1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bag-selbsthilfe.de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EEDB5A9-36BB-4E6A-8460-0D6D62EDA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ADC994C-5D6D-4DB9-B89C-18E3A90892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8401" y="1628775"/>
            <a:ext cx="5433139" cy="432117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8D924BF-A634-4348-8036-91660FD08E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466" y="1628775"/>
            <a:ext cx="5435601" cy="432117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59BC95A-1C71-4130-A4A8-EB71C3ED2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7177" y="6310800"/>
            <a:ext cx="1774825" cy="547200"/>
          </a:xfrm>
        </p:spPr>
        <p:txBody>
          <a:bodyPr/>
          <a:lstStyle/>
          <a:p>
            <a:fld id="{2E27387F-0FE2-4320-9642-0B95519C7C85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89035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A49C1FD-7C1C-4A68-AEB8-68E3C5B35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bag-selbsthilfe.de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9F56779-16FD-42DD-B8EF-5C96225E8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00" y="0"/>
            <a:ext cx="9694800" cy="1220400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FA26518-C22D-447B-8BE8-8BD481E9BF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401" y="1627200"/>
            <a:ext cx="5433139" cy="82391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 dirty="0"/>
              <a:t>Mastertextformat </a:t>
            </a:r>
          </a:p>
          <a:p>
            <a:pPr lvl="0"/>
            <a:r>
              <a:rPr lang="de-DE" dirty="0"/>
              <a:t>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62CBE11-5021-402F-98B7-C1C15231B0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401" y="2505079"/>
            <a:ext cx="5433139" cy="344487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A41AAB7-E52E-4183-95D9-C0247B0EE3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0466" y="1627200"/>
            <a:ext cx="5435599" cy="82391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3378228-9FFA-4B16-A8D1-E4DA61B7C3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466" y="2505604"/>
            <a:ext cx="5435599" cy="344487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C918CAC-E562-4284-AA0D-87ACB1768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87F-0FE2-4320-9642-0B95519C7C8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4148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E8F8107-8562-4F6A-AC86-0AD30B458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bag-selbsthilfe.de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176F131-FDFB-4199-A972-2479BC493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91ACB2D-704D-4AAF-9F08-E8EF447C8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87F-0FE2-4320-9642-0B95519C7C8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160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CBEB6F1-4CD7-43CB-9F74-CCF4E6582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bag-selbsthilfe.de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F6FC1B5-0AAB-4534-B876-3410DBD15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87F-0FE2-4320-9642-0B95519C7C85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43676812-BF53-4170-950E-8E4285B74B2D}"/>
              </a:ext>
            </a:extLst>
          </p:cNvPr>
          <p:cNvSpPr/>
          <p:nvPr userDrawn="1"/>
        </p:nvSpPr>
        <p:spPr>
          <a:xfrm>
            <a:off x="10416000" y="1"/>
            <a:ext cx="1776000" cy="1269000"/>
          </a:xfrm>
          <a:prstGeom prst="rect">
            <a:avLst/>
          </a:prstGeom>
          <a:gradFill>
            <a:gsLst>
              <a:gs pos="100000">
                <a:schemeClr val="accent1">
                  <a:alpha val="5000"/>
                </a:schemeClr>
              </a:gs>
              <a:gs pos="0">
                <a:schemeClr val="accent1">
                  <a:lumMod val="100000"/>
                  <a:alpha val="1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591146E-B987-48B4-87F9-04FD10F3B7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640" y="231113"/>
            <a:ext cx="1260720" cy="80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61267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99" userDrawn="1">
          <p15:clr>
            <a:srgbClr val="FBAE40"/>
          </p15:clr>
        </p15:guide>
        <p15:guide id="2" orient="horz" pos="2387" userDrawn="1">
          <p15:clr>
            <a:srgbClr val="FBAE40"/>
          </p15:clr>
        </p15:guide>
        <p15:guide id="3" orient="horz" pos="2296" userDrawn="1">
          <p15:clr>
            <a:srgbClr val="FBAE40"/>
          </p15:clr>
        </p15:guide>
        <p15:guide id="4" orient="horz" pos="247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Rahmen und Inhal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5715C8A-186E-459B-B87A-D3406A75D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bag-selbsthilfe.de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E7491B7-2EA6-44BC-94D5-3DBCB617A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00" y="0"/>
            <a:ext cx="9694800" cy="1220400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8E9A029-D75B-417F-9DB8-B8AB320EA9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5939" y="5276855"/>
            <a:ext cx="5435600" cy="673099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40F6146-DFEE-4F99-8570-8E02F1A44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87F-0FE2-4320-9642-0B95519C7C85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5D89D525-C190-4E79-ACBD-08D46FD6D21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5939" y="1628778"/>
            <a:ext cx="5580063" cy="3409951"/>
          </a:xfrm>
          <a:ln w="12700">
            <a:solidFill>
              <a:schemeClr val="bg2">
                <a:lumMod val="85000"/>
              </a:schemeClr>
            </a:solidFill>
          </a:ln>
        </p:spPr>
        <p:txBody>
          <a:bodyPr lIns="180000" tIns="180000" rIns="180000" bIns="180000"/>
          <a:lstStyle>
            <a:lvl1pPr>
              <a:defRPr/>
            </a:lvl1pPr>
          </a:lstStyle>
          <a:p>
            <a:r>
              <a:rPr lang="de-DE" dirty="0"/>
              <a:t>Bitte lade hier ein Bild durch klicken auf das kleine Icon in der Mitte. 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834EDF1F-371E-43F8-A0CD-641A876C277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829427" y="1998663"/>
            <a:ext cx="4846639" cy="34099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600030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C4B490C3-BDCC-4AEA-92F6-1F72AD850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02" y="0"/>
            <a:ext cx="9694863" cy="1219200"/>
          </a:xfrm>
          <a:prstGeom prst="rect">
            <a:avLst/>
          </a:prstGeom>
        </p:spPr>
        <p:txBody>
          <a:bodyPr vert="horz" lIns="0" tIns="36000" rIns="0" bIns="0" rtlCol="0" anchor="ctr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A3EADD6-D3D8-4698-BF81-9D2BA5F8F6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402" y="1628775"/>
            <a:ext cx="11157663" cy="4321175"/>
          </a:xfrm>
          <a:prstGeom prst="rect">
            <a:avLst/>
          </a:prstGeom>
        </p:spPr>
        <p:txBody>
          <a:bodyPr vert="horz" lIns="0" tIns="3600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C98A049-3AEE-46C3-979E-6A8A3084FB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8403" y="6311109"/>
            <a:ext cx="7267575" cy="547200"/>
          </a:xfrm>
          <a:prstGeom prst="rect">
            <a:avLst/>
          </a:prstGeom>
        </p:spPr>
        <p:txBody>
          <a:bodyPr vert="horz" lIns="0" tIns="36000" rIns="0" bIns="0" rtlCol="0" anchor="ctr"/>
          <a:lstStyle>
            <a:lvl1pPr algn="l">
              <a:defRPr sz="1400" b="1">
                <a:solidFill>
                  <a:schemeClr val="accent2"/>
                </a:solidFill>
              </a:defRPr>
            </a:lvl1pPr>
          </a:lstStyle>
          <a:p>
            <a:r>
              <a:rPr lang="de-DE" dirty="0"/>
              <a:t>bag-selbsthilfe.de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B7BA1E5-EDCB-4C5A-B2DC-28787DFBA9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7177" y="6310800"/>
            <a:ext cx="1774825" cy="54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accent2"/>
                </a:solidFill>
              </a:defRPr>
            </a:lvl1pPr>
          </a:lstStyle>
          <a:p>
            <a:fld id="{2E27387F-0FE2-4320-9642-0B95519C7C8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8095CE0-65B6-474B-915D-BF36EB1673C0}"/>
              </a:ext>
            </a:extLst>
          </p:cNvPr>
          <p:cNvSpPr/>
          <p:nvPr userDrawn="1"/>
        </p:nvSpPr>
        <p:spPr>
          <a:xfrm>
            <a:off x="0" y="0"/>
            <a:ext cx="334800" cy="127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60475A55-79EE-4AD1-95F0-2CBBC59624CB}"/>
              </a:ext>
            </a:extLst>
          </p:cNvPr>
          <p:cNvCxnSpPr>
            <a:cxnSpLocks/>
          </p:cNvCxnSpPr>
          <p:nvPr userDrawn="1"/>
        </p:nvCxnSpPr>
        <p:spPr>
          <a:xfrm>
            <a:off x="-1" y="1270800"/>
            <a:ext cx="12193200" cy="555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C04C2FA6-5439-408A-BA5C-140C9EDCF7BC}"/>
              </a:ext>
            </a:extLst>
          </p:cNvPr>
          <p:cNvCxnSpPr/>
          <p:nvPr userDrawn="1"/>
        </p:nvCxnSpPr>
        <p:spPr>
          <a:xfrm>
            <a:off x="0" y="6305550"/>
            <a:ext cx="12192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>
            <a:extLst>
              <a:ext uri="{FF2B5EF4-FFF2-40B4-BE49-F238E27FC236}">
                <a16:creationId xmlns:a16="http://schemas.microsoft.com/office/drawing/2014/main" id="{2C5C9BD6-58E2-4645-9C59-AFA19543B0B0}"/>
              </a:ext>
            </a:extLst>
          </p:cNvPr>
          <p:cNvSpPr/>
          <p:nvPr userDrawn="1"/>
        </p:nvSpPr>
        <p:spPr>
          <a:xfrm>
            <a:off x="10416000" y="1"/>
            <a:ext cx="1776000" cy="1269000"/>
          </a:xfrm>
          <a:prstGeom prst="rect">
            <a:avLst/>
          </a:prstGeom>
          <a:gradFill>
            <a:gsLst>
              <a:gs pos="100000">
                <a:schemeClr val="accent1">
                  <a:alpha val="5000"/>
                </a:schemeClr>
              </a:gs>
              <a:gs pos="0">
                <a:schemeClr val="accent1">
                  <a:lumMod val="100000"/>
                  <a:alpha val="1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ACDA56A2-D0BF-49B6-8D70-5A1CEAE6C8DE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640" y="231113"/>
            <a:ext cx="1260720" cy="806776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899D1248-65DD-4DA4-BA56-4BC346E9908E}"/>
              </a:ext>
            </a:extLst>
          </p:cNvPr>
          <p:cNvSpPr/>
          <p:nvPr userDrawn="1"/>
        </p:nvSpPr>
        <p:spPr>
          <a:xfrm>
            <a:off x="0" y="6293225"/>
            <a:ext cx="334800" cy="5647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</p:spTree>
    <p:extLst>
      <p:ext uri="{BB962C8B-B14F-4D97-AF65-F5344CB8AC3E}">
        <p14:creationId xmlns:p14="http://schemas.microsoft.com/office/powerpoint/2010/main" val="4280192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63" r:id="rId10"/>
    <p:sldLayoutId id="2147483657" r:id="rId11"/>
    <p:sldLayoutId id="2147483660" r:id="rId12"/>
    <p:sldLayoutId id="2147483661" r:id="rId13"/>
    <p:sldLayoutId id="2147483662" r:id="rId14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7993" indent="-287993" algn="l" defTabSz="914377" rtl="0" eaLnBrk="1" latinLnBrk="0" hangingPunct="1">
        <a:lnSpc>
          <a:spcPct val="90000"/>
        </a:lnSpc>
        <a:spcBef>
          <a:spcPts val="1800"/>
        </a:spcBef>
        <a:spcAft>
          <a:spcPts val="600"/>
        </a:spcAft>
        <a:buClr>
          <a:schemeClr val="accent2"/>
        </a:buClr>
        <a:buSzPct val="105000"/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47984" indent="-287993" algn="l" defTabSz="914377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SzPct val="95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75" indent="-215995" algn="l" defTabSz="914377" rtl="0" eaLnBrk="1" latinLnBrk="0" hangingPunct="1">
        <a:lnSpc>
          <a:spcPct val="90000"/>
        </a:lnSpc>
        <a:spcBef>
          <a:spcPts val="600"/>
        </a:spcBef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77" rtl="0" eaLnBrk="1" latinLnBrk="0" hangingPunct="1">
        <a:lnSpc>
          <a:spcPct val="90000"/>
        </a:lnSpc>
        <a:spcBef>
          <a:spcPts val="1200"/>
        </a:spcBef>
        <a:spcAft>
          <a:spcPts val="600"/>
        </a:spcAft>
        <a:buFontTx/>
        <a:buNone/>
        <a:defRPr sz="2800" b="1" kern="1200">
          <a:solidFill>
            <a:schemeClr val="accent2"/>
          </a:solidFill>
          <a:latin typeface="+mn-lt"/>
          <a:ea typeface="+mn-ea"/>
          <a:cs typeface="+mn-cs"/>
        </a:defRPr>
      </a:lvl4pPr>
      <a:lvl5pPr marL="0" indent="0" algn="l" defTabSz="914377" rtl="0" eaLnBrk="1" latinLnBrk="0" hangingPunct="1">
        <a:lnSpc>
          <a:spcPct val="90000"/>
        </a:lnSpc>
        <a:spcBef>
          <a:spcPts val="0"/>
        </a:spcBef>
        <a:spcAft>
          <a:spcPts val="0"/>
        </a:spcAft>
        <a:buFontTx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1026" userDrawn="1">
          <p15:clr>
            <a:srgbClr val="F26B43"/>
          </p15:clr>
        </p15:guide>
        <p15:guide id="3" pos="7355" userDrawn="1">
          <p15:clr>
            <a:srgbClr val="F26B43"/>
          </p15:clr>
        </p15:guide>
        <p15:guide id="4" pos="3749" userDrawn="1">
          <p15:clr>
            <a:srgbClr val="F26B43"/>
          </p15:clr>
        </p15:guide>
        <p15:guide id="5" pos="325" userDrawn="1">
          <p15:clr>
            <a:srgbClr val="F26B43"/>
          </p15:clr>
        </p15:guide>
        <p15:guide id="6" pos="3931" userDrawn="1">
          <p15:clr>
            <a:srgbClr val="F26B43"/>
          </p15:clr>
        </p15:guide>
        <p15:guide id="7" pos="6563" userDrawn="1">
          <p15:clr>
            <a:srgbClr val="F26B43"/>
          </p15:clr>
        </p15:guide>
        <p15:guide id="8" orient="horz" pos="3748" userDrawn="1">
          <p15:clr>
            <a:srgbClr val="F26B43"/>
          </p15:clr>
        </p15:guide>
        <p15:guide id="9" orient="horz" pos="2387" userDrawn="1">
          <p15:clr>
            <a:srgbClr val="F26B43"/>
          </p15:clr>
        </p15:guide>
        <p15:guide id="10" orient="horz" pos="2296" userDrawn="1">
          <p15:clr>
            <a:srgbClr val="F26B43"/>
          </p15:clr>
        </p15:guide>
        <p15:guide id="11" orient="horz" pos="247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Eva.kauenhowen@bag-selbsthilfe.de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F748C7-B3DE-475B-ABD9-2E24C05269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Selbsthilfe der Zukunft</a:t>
            </a:r>
            <a:br>
              <a:rPr lang="de-DE" dirty="0"/>
            </a:br>
            <a:r>
              <a:rPr lang="de-DE" dirty="0"/>
              <a:t>Mustervortrag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37952C2-F339-45E8-A873-1D02DB680D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altLang="de-DE" sz="3200" dirty="0"/>
              <a:t>Soziale Medien und die Selbsthilfe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208477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CE6CA4B9-C8DE-48DD-9AA6-00ADC51A0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selbsthilfe-der-zukunft.de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5203AB7-A0A6-424D-B8CF-BD4C94AF1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03" y="0"/>
            <a:ext cx="9694863" cy="1219200"/>
          </a:xfrm>
        </p:spPr>
        <p:txBody>
          <a:bodyPr/>
          <a:lstStyle/>
          <a:p>
            <a:r>
              <a:rPr lang="de-DE" sz="3600" dirty="0"/>
              <a:t>Erstellen von Inhalten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4A9C769-77BB-42E2-A7AD-6406D9E69B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sz="3600" dirty="0"/>
              <a:t>Erarbeiten Sie einen Ideenpool, mit Themen, die für Ihre Zielgruppe relevant sind.</a:t>
            </a:r>
          </a:p>
          <a:p>
            <a:r>
              <a:rPr lang="de-DE" sz="3600" dirty="0"/>
              <a:t>Kategorisieren Sie diese </a:t>
            </a:r>
            <a:r>
              <a:rPr lang="de-DE" sz="3600" dirty="0" err="1"/>
              <a:t>Contentformen</a:t>
            </a:r>
            <a:r>
              <a:rPr lang="de-DE" sz="3600" dirty="0"/>
              <a:t>.</a:t>
            </a:r>
          </a:p>
          <a:p>
            <a:r>
              <a:rPr lang="de-DE" sz="3600" dirty="0"/>
              <a:t>Gibt es Inhalte, die in den Sozialen Medien recycelt werden können?</a:t>
            </a:r>
          </a:p>
          <a:p>
            <a:r>
              <a:rPr lang="de-DE" sz="3600" dirty="0"/>
              <a:t>Planen Sie Inhalte langfristig vor und nutzen hierfür einen Redaktionskalender.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8A4BE82-ACF5-45E7-AFC0-1CBE126F6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87F-0FE2-4320-9642-0B95519C7C85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5910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CE6CA4B9-C8DE-48DD-9AA6-00ADC51A0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selbsthilfe-der-zukunft.de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5203AB7-A0A6-424D-B8CF-BD4C94AF1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03" y="0"/>
            <a:ext cx="9694863" cy="1219200"/>
          </a:xfrm>
        </p:spPr>
        <p:txBody>
          <a:bodyPr/>
          <a:lstStyle/>
          <a:p>
            <a:r>
              <a:rPr lang="de-DE" sz="3600" dirty="0"/>
              <a:t>Strategische Empfehlungen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4A9C769-77BB-42E2-A7AD-6406D9E69B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altLang="de-DE" sz="3600" dirty="0">
                <a:latin typeface="+mj-lt"/>
              </a:rPr>
              <a:t>Setzen Sie sich kurz-, mittel- und langfristige </a:t>
            </a:r>
            <a:r>
              <a:rPr lang="de-DE" altLang="de-DE" sz="3600" dirty="0" err="1">
                <a:latin typeface="+mj-lt"/>
              </a:rPr>
              <a:t>SMARTe</a:t>
            </a:r>
            <a:r>
              <a:rPr lang="de-DE" altLang="de-DE" sz="3600" dirty="0">
                <a:latin typeface="+mj-lt"/>
              </a:rPr>
              <a:t> Ziele.</a:t>
            </a:r>
          </a:p>
          <a:p>
            <a:r>
              <a:rPr lang="de-DE" altLang="de-DE" sz="3600" dirty="0">
                <a:latin typeface="+mj-lt"/>
              </a:rPr>
              <a:t>Definieren Sie Ihre Zielgruppe und finden Sie heraus, was sie interessiert.</a:t>
            </a:r>
          </a:p>
          <a:p>
            <a:r>
              <a:rPr lang="de-DE" altLang="de-DE" sz="3600" dirty="0">
                <a:latin typeface="+mj-lt"/>
              </a:rPr>
              <a:t>Probieren Sie aus, was bei Ihrer Zielgruppe gut ankommt verfolgen Sie diese Themen.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8A4BE82-ACF5-45E7-AFC0-1CBE126F6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87F-0FE2-4320-9642-0B95519C7C85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976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CE6CA4B9-C8DE-48DD-9AA6-00ADC51A0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selbsthilfe-der-zukunft.de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5203AB7-A0A6-424D-B8CF-BD4C94AF1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03" y="0"/>
            <a:ext cx="9694863" cy="1219200"/>
          </a:xfrm>
        </p:spPr>
        <p:txBody>
          <a:bodyPr/>
          <a:lstStyle/>
          <a:p>
            <a:r>
              <a:rPr lang="de-DE" sz="3600" dirty="0"/>
              <a:t>Strategische Empfehlungen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4A9C769-77BB-42E2-A7AD-6406D9E69B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altLang="de-DE" sz="4400" dirty="0">
                <a:latin typeface="+mj-lt"/>
              </a:rPr>
              <a:t>Posten Sie regelmäßig, bereiten Sie idealerweise schon einige Posts vor.</a:t>
            </a:r>
          </a:p>
          <a:p>
            <a:r>
              <a:rPr lang="de-DE" altLang="de-DE" sz="4400" dirty="0">
                <a:latin typeface="+mj-lt"/>
              </a:rPr>
              <a:t>Nutzen Sie jede Möglichkeit zur Interaktion mit Ihrer Zielgruppe.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8A4BE82-ACF5-45E7-AFC0-1CBE126F6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87F-0FE2-4320-9642-0B95519C7C85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6156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CE6CA4B9-C8DE-48DD-9AA6-00ADC51A0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selbsthilfe-der-zukunft.de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5203AB7-A0A6-424D-B8CF-BD4C94AF1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03" y="0"/>
            <a:ext cx="9694863" cy="1219200"/>
          </a:xfrm>
        </p:spPr>
        <p:txBody>
          <a:bodyPr/>
          <a:lstStyle/>
          <a:p>
            <a:r>
              <a:rPr lang="de-DE" sz="3600" dirty="0"/>
              <a:t>Risiken in den Sozialen Medien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4A9C769-77BB-42E2-A7AD-6406D9E69B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altLang="de-DE" sz="3600" dirty="0">
                <a:latin typeface="+mj-lt"/>
              </a:rPr>
              <a:t>Beachten Sie den Datenschutz, insbesondere Verantwortung nach DSGVO.</a:t>
            </a:r>
          </a:p>
          <a:p>
            <a:r>
              <a:rPr lang="de-DE" altLang="de-DE" sz="3600" dirty="0">
                <a:latin typeface="+mj-lt"/>
              </a:rPr>
              <a:t>Vermeiden Sie offene Diskussion sensibler Fragen zu Gesundheit oder Behinderung.</a:t>
            </a:r>
          </a:p>
          <a:p>
            <a:pPr lvl="1"/>
            <a:r>
              <a:rPr lang="de-DE" altLang="de-DE" sz="3200" dirty="0">
                <a:latin typeface="+mj-lt"/>
              </a:rPr>
              <a:t>Weisen Sie Ihre Follower auf einen achtsamen Umgang mit den eigenen Gesundheitsdaten hin.</a:t>
            </a:r>
          </a:p>
          <a:p>
            <a:r>
              <a:rPr lang="de-DE" altLang="de-DE" sz="3600" dirty="0">
                <a:latin typeface="+mj-lt"/>
              </a:rPr>
              <a:t>Beachten Sie das Urheberrecht bei Bildmaterialien.</a:t>
            </a:r>
          </a:p>
          <a:p>
            <a:r>
              <a:rPr lang="de-DE" altLang="de-DE" sz="3600" dirty="0">
                <a:latin typeface="+mj-lt"/>
              </a:rPr>
              <a:t>Erfüllen Sie die Impressumspflicht.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8A4BE82-ACF5-45E7-AFC0-1CBE126F6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87F-0FE2-4320-9642-0B95519C7C85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6921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CD27B2EE-FB5C-4EBE-BC79-DB36D0274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8405" y="6186415"/>
            <a:ext cx="7267575" cy="547200"/>
          </a:xfrm>
        </p:spPr>
        <p:txBody>
          <a:bodyPr/>
          <a:lstStyle/>
          <a:p>
            <a:r>
              <a:rPr lang="de-DE" dirty="0"/>
              <a:t>selbsthilfe-der-zukunft.de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E311918-E4A0-477B-8D01-64D43262AF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42" y="3148969"/>
            <a:ext cx="9706585" cy="2505211"/>
          </a:xfrm>
        </p:spPr>
        <p:txBody>
          <a:bodyPr>
            <a:normAutofit/>
          </a:bodyPr>
          <a:lstStyle/>
          <a:p>
            <a:r>
              <a:rPr lang="de-DE" b="1" dirty="0"/>
              <a:t>Eva Kauenhowen</a:t>
            </a:r>
          </a:p>
          <a:p>
            <a:r>
              <a:rPr lang="de-DE" dirty="0"/>
              <a:t>Projektmitarbeiterin</a:t>
            </a:r>
          </a:p>
          <a:p>
            <a:r>
              <a:rPr lang="de-DE" dirty="0"/>
              <a:t>Telefon: 0211 31 006-20</a:t>
            </a:r>
          </a:p>
          <a:p>
            <a:r>
              <a:rPr lang="de-DE" dirty="0">
                <a:hlinkClick r:id="rId2"/>
              </a:rPr>
              <a:t>eva.kauenhowen@bag-selbsthilfe.de</a:t>
            </a:r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697E0796-8804-4421-9EFC-C6AC32B09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Vielen Dank für Ihre Aufmerksamkeit</a:t>
            </a:r>
          </a:p>
        </p:txBody>
      </p:sp>
    </p:spTree>
    <p:extLst>
      <p:ext uri="{BB962C8B-B14F-4D97-AF65-F5344CB8AC3E}">
        <p14:creationId xmlns:p14="http://schemas.microsoft.com/office/powerpoint/2010/main" val="659790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3DD052EB-E642-4935-A86C-7517C1EEA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selbsthilfe-der-zukunft.de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020D399-18E5-4382-8419-5C37E0EE4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A82785A-1118-4738-AD19-5CF21B45DF3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/>
              <a:t>Grundlagen Soziale Medien</a:t>
            </a:r>
          </a:p>
          <a:p>
            <a:r>
              <a:rPr lang="de-DE" dirty="0"/>
              <a:t>Soziale Medien und die Selbsthilfe</a:t>
            </a:r>
          </a:p>
          <a:p>
            <a:r>
              <a:rPr lang="de-DE" dirty="0"/>
              <a:t>Chancen und Herausforderungen</a:t>
            </a:r>
          </a:p>
          <a:p>
            <a:r>
              <a:rPr lang="de-DE" dirty="0"/>
              <a:t>Planung einer </a:t>
            </a:r>
            <a:r>
              <a:rPr lang="de-DE" dirty="0" err="1"/>
              <a:t>Social</a:t>
            </a:r>
            <a:r>
              <a:rPr lang="de-DE" dirty="0"/>
              <a:t> Media Strategie	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3E472866-AF95-4F61-92C1-1B18E8BD478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/>
              <a:t>Analyse der Zielgruppe</a:t>
            </a:r>
          </a:p>
          <a:p>
            <a:r>
              <a:rPr lang="de-DE" dirty="0"/>
              <a:t>Erstellen von Inhalten</a:t>
            </a:r>
          </a:p>
          <a:p>
            <a:r>
              <a:rPr lang="de-DE" dirty="0"/>
              <a:t>Strategische Empfehlungen</a:t>
            </a:r>
          </a:p>
          <a:p>
            <a:r>
              <a:rPr lang="de-DE" dirty="0"/>
              <a:t>Risiken und Gefahren in den Sozialen Medien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5959F70-C5E0-4DBE-8BBD-041FDE791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87F-0FE2-4320-9642-0B95519C7C85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3515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7B8F1C3E-4F7B-4899-8594-CE97D002A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selbsthilfe-der-zukunft.de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AF00B3A-D36D-4F91-B973-0EF9A5135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03" y="0"/>
            <a:ext cx="9694863" cy="1219200"/>
          </a:xfrm>
        </p:spPr>
        <p:txBody>
          <a:bodyPr/>
          <a:lstStyle/>
          <a:p>
            <a:r>
              <a:rPr lang="de-DE" dirty="0"/>
              <a:t>Grundlagen: Soziale Medien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D6F564D-084A-4E84-9046-A654C4F17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403" y="1628779"/>
            <a:ext cx="9858783" cy="4321175"/>
          </a:xfrm>
        </p:spPr>
        <p:txBody>
          <a:bodyPr>
            <a:normAutofit/>
          </a:bodyPr>
          <a:lstStyle/>
          <a:p>
            <a:r>
              <a:rPr lang="de-DE" dirty="0">
                <a:latin typeface="+mj-lt"/>
              </a:rPr>
              <a:t>Soziale Medien dienen der </a:t>
            </a:r>
            <a:r>
              <a:rPr lang="de-DE" b="1" dirty="0">
                <a:latin typeface="+mj-lt"/>
              </a:rPr>
              <a:t>Vernetzung</a:t>
            </a:r>
            <a:r>
              <a:rPr lang="de-DE" dirty="0">
                <a:latin typeface="+mj-lt"/>
              </a:rPr>
              <a:t> untereinander.</a:t>
            </a:r>
          </a:p>
          <a:p>
            <a:pPr lvl="1"/>
            <a:r>
              <a:rPr lang="de-DE" dirty="0">
                <a:latin typeface="+mj-lt"/>
              </a:rPr>
              <a:t>Alle digitalen Medien, die einen </a:t>
            </a:r>
            <a:r>
              <a:rPr lang="de-DE" b="1" dirty="0">
                <a:latin typeface="+mj-lt"/>
              </a:rPr>
              <a:t>Austausch</a:t>
            </a:r>
            <a:r>
              <a:rPr lang="de-DE" dirty="0">
                <a:latin typeface="+mj-lt"/>
              </a:rPr>
              <a:t> unter den Beteiligten ermöglichen und eine Möglichkeit zur Vernetzung untereinander bieten, häufig auf der Basis eines Nutzerprofils.</a:t>
            </a:r>
          </a:p>
          <a:p>
            <a:r>
              <a:rPr lang="de-DE" dirty="0">
                <a:latin typeface="+mj-lt"/>
              </a:rPr>
              <a:t>In Sozialen Medien gibt es User </a:t>
            </a:r>
            <a:r>
              <a:rPr lang="de-DE" dirty="0" err="1">
                <a:latin typeface="+mj-lt"/>
              </a:rPr>
              <a:t>Generated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Contend</a:t>
            </a:r>
            <a:r>
              <a:rPr lang="de-DE" dirty="0">
                <a:latin typeface="+mj-lt"/>
              </a:rPr>
              <a:t>.</a:t>
            </a:r>
          </a:p>
          <a:p>
            <a:pPr lvl="1"/>
            <a:r>
              <a:rPr lang="de-DE" dirty="0">
                <a:latin typeface="+mj-lt"/>
              </a:rPr>
              <a:t>Die </a:t>
            </a:r>
            <a:r>
              <a:rPr lang="de-DE" b="1" dirty="0">
                <a:latin typeface="+mj-lt"/>
              </a:rPr>
              <a:t>Interaktivität</a:t>
            </a:r>
            <a:r>
              <a:rPr lang="de-DE" dirty="0">
                <a:latin typeface="+mj-lt"/>
              </a:rPr>
              <a:t> macht den Kern der Sozialen Medien aus.</a:t>
            </a:r>
          </a:p>
          <a:p>
            <a:r>
              <a:rPr lang="de-DE" dirty="0">
                <a:latin typeface="+mj-lt"/>
              </a:rPr>
              <a:t>Die Grenze zwischen </a:t>
            </a:r>
            <a:r>
              <a:rPr lang="de-DE" b="1" dirty="0">
                <a:latin typeface="+mj-lt"/>
              </a:rPr>
              <a:t>Produzent*in</a:t>
            </a:r>
            <a:r>
              <a:rPr lang="de-DE" dirty="0">
                <a:latin typeface="+mj-lt"/>
              </a:rPr>
              <a:t> und </a:t>
            </a:r>
            <a:r>
              <a:rPr lang="de-DE" b="1" dirty="0">
                <a:latin typeface="+mj-lt"/>
              </a:rPr>
              <a:t>Konsument*in</a:t>
            </a:r>
            <a:r>
              <a:rPr lang="de-DE" dirty="0">
                <a:latin typeface="+mj-lt"/>
              </a:rPr>
              <a:t> verschwimmt.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A6D6819-CA04-4499-8AB6-533EB9CF0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87F-0FE2-4320-9642-0B95519C7C85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0892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E2BDEF7-BA0D-4733-A3A5-D5C146AD1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selbsthilfe-der-zukunft.de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2CFF7A9-3421-4FAD-B798-E8777E87C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03" y="0"/>
            <a:ext cx="9694863" cy="1219200"/>
          </a:xfrm>
        </p:spPr>
        <p:txBody>
          <a:bodyPr/>
          <a:lstStyle/>
          <a:p>
            <a:r>
              <a:rPr lang="de-DE" dirty="0"/>
              <a:t>Soziale Medien und die Selbsthilfe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7B59BCD-F081-4CDD-9894-1792D513F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403" y="1628779"/>
            <a:ext cx="9900727" cy="4321175"/>
          </a:xfrm>
        </p:spPr>
        <p:txBody>
          <a:bodyPr>
            <a:normAutofit fontScale="92500" lnSpcReduction="10000"/>
          </a:bodyPr>
          <a:lstStyle/>
          <a:p>
            <a:r>
              <a:rPr lang="de-DE" sz="3600" dirty="0">
                <a:latin typeface="+mj-lt"/>
              </a:rPr>
              <a:t>Soziale Medien bieten durch eine hohe Reichweite ein großes </a:t>
            </a:r>
            <a:r>
              <a:rPr lang="de-DE" sz="3600" b="1" dirty="0">
                <a:latin typeface="+mj-lt"/>
              </a:rPr>
              <a:t>Potential</a:t>
            </a:r>
            <a:r>
              <a:rPr lang="de-DE" sz="3600" dirty="0">
                <a:latin typeface="+mj-lt"/>
              </a:rPr>
              <a:t> für die Selbsthilfe.</a:t>
            </a:r>
          </a:p>
          <a:p>
            <a:pPr lvl="1"/>
            <a:r>
              <a:rPr lang="de-DE" sz="3200" dirty="0">
                <a:latin typeface="+mj-lt"/>
              </a:rPr>
              <a:t>Das Internet dient vielen Betroffenen als </a:t>
            </a:r>
            <a:r>
              <a:rPr lang="de-DE" sz="3200" b="1" dirty="0">
                <a:latin typeface="+mj-lt"/>
              </a:rPr>
              <a:t>Informationsquelle.</a:t>
            </a:r>
          </a:p>
          <a:p>
            <a:pPr lvl="1"/>
            <a:r>
              <a:rPr lang="de-DE" sz="3200" dirty="0">
                <a:latin typeface="+mj-lt"/>
              </a:rPr>
              <a:t>Soziale Medien für Betroffene als </a:t>
            </a:r>
            <a:r>
              <a:rPr lang="de-DE" sz="3200" b="1" dirty="0">
                <a:latin typeface="+mj-lt"/>
              </a:rPr>
              <a:t>Austauschplattform</a:t>
            </a:r>
            <a:r>
              <a:rPr lang="de-DE" sz="3200" dirty="0">
                <a:latin typeface="+mj-lt"/>
              </a:rPr>
              <a:t> von großer Relevanz.</a:t>
            </a:r>
          </a:p>
          <a:p>
            <a:r>
              <a:rPr lang="de-DE" sz="3600" dirty="0">
                <a:latin typeface="+mj-lt"/>
              </a:rPr>
              <a:t>Die Zielgruppe ist schon in den sozialen Medien aktiv und kann dort abgeholt werden.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BE52215-BD10-4312-AEC2-715095661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87F-0FE2-4320-9642-0B95519C7C85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7266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E2BDEF7-BA0D-4733-A3A5-D5C146AD1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selbsthilfe-der-zukunft.de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2CFF7A9-3421-4FAD-B798-E8777E87C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03" y="0"/>
            <a:ext cx="9694863" cy="1219200"/>
          </a:xfrm>
        </p:spPr>
        <p:txBody>
          <a:bodyPr/>
          <a:lstStyle/>
          <a:p>
            <a:r>
              <a:rPr lang="de-DE" dirty="0"/>
              <a:t>Soziale Medien und die Selbsthilfe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7B59BCD-F081-4CDD-9894-1792D513F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403" y="1628779"/>
            <a:ext cx="9900727" cy="4321175"/>
          </a:xfrm>
        </p:spPr>
        <p:txBody>
          <a:bodyPr>
            <a:normAutofit fontScale="92500"/>
          </a:bodyPr>
          <a:lstStyle/>
          <a:p>
            <a:r>
              <a:rPr lang="de-DE" altLang="de-DE" sz="3200" dirty="0">
                <a:latin typeface="+mj-lt"/>
              </a:rPr>
              <a:t>Ziele und Angebote der Selbsthilfe in den Soz. Medien</a:t>
            </a:r>
          </a:p>
          <a:p>
            <a:pPr lvl="1"/>
            <a:r>
              <a:rPr lang="de-DE" altLang="de-DE" sz="2800" b="1" dirty="0">
                <a:latin typeface="+mj-lt"/>
              </a:rPr>
              <a:t>Austausch</a:t>
            </a:r>
            <a:r>
              <a:rPr lang="de-DE" altLang="de-DE" sz="2800" dirty="0">
                <a:latin typeface="+mj-lt"/>
              </a:rPr>
              <a:t> über den Umgang mit chronischen Erkrankungen und Behinderungen</a:t>
            </a:r>
          </a:p>
          <a:p>
            <a:pPr lvl="1"/>
            <a:r>
              <a:rPr lang="de-DE" altLang="de-DE" sz="2800" b="1" dirty="0">
                <a:latin typeface="+mj-lt"/>
              </a:rPr>
              <a:t>Informationen</a:t>
            </a:r>
            <a:r>
              <a:rPr lang="de-DE" altLang="de-DE" sz="2800" dirty="0">
                <a:latin typeface="+mj-lt"/>
              </a:rPr>
              <a:t> zu Erkrankungen und Behinderungen erhalten</a:t>
            </a:r>
          </a:p>
          <a:p>
            <a:pPr lvl="1"/>
            <a:r>
              <a:rPr lang="de-DE" altLang="de-DE" sz="2800" b="1" dirty="0">
                <a:latin typeface="+mj-lt"/>
              </a:rPr>
              <a:t>Informationen</a:t>
            </a:r>
            <a:r>
              <a:rPr lang="de-DE" altLang="de-DE" sz="2800" dirty="0">
                <a:latin typeface="+mj-lt"/>
              </a:rPr>
              <a:t> zu Veranstaltungen streuen</a:t>
            </a:r>
          </a:p>
          <a:p>
            <a:pPr lvl="1"/>
            <a:r>
              <a:rPr lang="de-DE" altLang="de-DE" sz="2800" b="1" dirty="0">
                <a:latin typeface="+mj-lt"/>
              </a:rPr>
              <a:t>Fundraising</a:t>
            </a:r>
            <a:endParaRPr lang="de-DE" altLang="de-DE" sz="2800" dirty="0">
              <a:latin typeface="+mj-lt"/>
            </a:endParaRPr>
          </a:p>
          <a:p>
            <a:pPr lvl="1"/>
            <a:r>
              <a:rPr lang="de-DE" altLang="de-DE" sz="2800" dirty="0">
                <a:latin typeface="+mj-lt"/>
              </a:rPr>
              <a:t>Vernetzung und Unterstützung </a:t>
            </a:r>
            <a:r>
              <a:rPr lang="de-DE" altLang="de-DE" sz="2800" b="1" dirty="0">
                <a:latin typeface="+mj-lt"/>
              </a:rPr>
              <a:t>politischer Forderungen</a:t>
            </a:r>
          </a:p>
          <a:p>
            <a:pPr lvl="1"/>
            <a:r>
              <a:rPr lang="de-DE" altLang="de-DE" sz="2800" b="1" dirty="0">
                <a:latin typeface="+mj-lt"/>
              </a:rPr>
              <a:t>Neue Mitglieder </a:t>
            </a:r>
            <a:r>
              <a:rPr lang="de-DE" altLang="de-DE" sz="2800" dirty="0">
                <a:latin typeface="+mj-lt"/>
              </a:rPr>
              <a:t>zu gewinnen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BE52215-BD10-4312-AEC2-715095661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87F-0FE2-4320-9642-0B95519C7C85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1421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4CD7C23A-D2B6-4070-B0F4-EA2FEC4B4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selbsthilfe-der-zukunft.de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771589C-59D4-4B42-A70B-D52C1FC91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03" y="0"/>
            <a:ext cx="9694863" cy="1219200"/>
          </a:xfrm>
        </p:spPr>
        <p:txBody>
          <a:bodyPr/>
          <a:lstStyle/>
          <a:p>
            <a:r>
              <a:rPr lang="de-DE" sz="4800" dirty="0"/>
              <a:t>Chancen und Herausforderungen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2E9800E-56EC-4E44-8B8A-AA1131B47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99" y="1628779"/>
            <a:ext cx="9898776" cy="4321175"/>
          </a:xfrm>
        </p:spPr>
        <p:txBody>
          <a:bodyPr>
            <a:normAutofit/>
          </a:bodyPr>
          <a:lstStyle/>
          <a:p>
            <a:r>
              <a:rPr lang="de-DE" altLang="de-DE" b="1" dirty="0">
                <a:latin typeface="+mj-lt"/>
              </a:rPr>
              <a:t>Chancen</a:t>
            </a:r>
          </a:p>
          <a:p>
            <a:pPr lvl="1"/>
            <a:r>
              <a:rPr lang="de-DE" altLang="de-DE" dirty="0">
                <a:latin typeface="+mj-lt"/>
              </a:rPr>
              <a:t>Zugang zur schwer erreichbaren Zielgruppe</a:t>
            </a:r>
          </a:p>
          <a:p>
            <a:pPr lvl="1"/>
            <a:r>
              <a:rPr lang="de-DE" altLang="de-DE" dirty="0">
                <a:latin typeface="+mj-lt"/>
              </a:rPr>
              <a:t>Kommunikation auf Augenhöhe</a:t>
            </a:r>
          </a:p>
          <a:p>
            <a:r>
              <a:rPr lang="de-DE" altLang="de-DE" b="1" dirty="0">
                <a:latin typeface="+mj-lt"/>
              </a:rPr>
              <a:t>Herausforderungen</a:t>
            </a:r>
          </a:p>
          <a:p>
            <a:pPr lvl="1"/>
            <a:r>
              <a:rPr lang="de-DE" altLang="de-DE" dirty="0">
                <a:latin typeface="+mj-lt"/>
              </a:rPr>
              <a:t>Datenschutz</a:t>
            </a:r>
          </a:p>
          <a:p>
            <a:pPr lvl="1"/>
            <a:r>
              <a:rPr lang="de-DE" altLang="de-DE" dirty="0">
                <a:latin typeface="+mj-lt"/>
              </a:rPr>
              <a:t>Zeitlicher Aufwand und Anforderungen an Moderation</a:t>
            </a:r>
          </a:p>
          <a:p>
            <a:pPr lvl="1"/>
            <a:r>
              <a:rPr lang="de-DE" altLang="de-DE" dirty="0">
                <a:latin typeface="+mj-lt"/>
              </a:rPr>
              <a:t>Technisches </a:t>
            </a:r>
            <a:r>
              <a:rPr lang="de-DE" altLang="de-DE" dirty="0" err="1">
                <a:latin typeface="+mj-lt"/>
              </a:rPr>
              <a:t>KnowHow</a:t>
            </a:r>
            <a:endParaRPr lang="de-DE" altLang="de-DE" dirty="0">
              <a:latin typeface="+mj-lt"/>
            </a:endParaRPr>
          </a:p>
          <a:p>
            <a:r>
              <a:rPr lang="de-DE" altLang="de-DE" b="1" dirty="0">
                <a:latin typeface="+mj-lt"/>
              </a:rPr>
              <a:t>Voraussetzung</a:t>
            </a:r>
          </a:p>
          <a:p>
            <a:pPr lvl="1"/>
            <a:r>
              <a:rPr lang="de-DE" altLang="de-DE" dirty="0">
                <a:latin typeface="+mj-lt"/>
              </a:rPr>
              <a:t>Strategische Kommunikationskonzepte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30218BE-075E-420D-99AE-CBB9DC006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87F-0FE2-4320-9642-0B95519C7C85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3661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4CD7C23A-D2B6-4070-B0F4-EA2FEC4B4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selbsthilfe-der-zukunft.de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771589C-59D4-4B42-A70B-D52C1FC91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03" y="0"/>
            <a:ext cx="9694863" cy="1219200"/>
          </a:xfrm>
        </p:spPr>
        <p:txBody>
          <a:bodyPr/>
          <a:lstStyle/>
          <a:p>
            <a:r>
              <a:rPr lang="de-DE" sz="4800" dirty="0"/>
              <a:t>Planung einer </a:t>
            </a:r>
            <a:r>
              <a:rPr lang="de-DE" sz="4800" dirty="0" err="1"/>
              <a:t>Social</a:t>
            </a:r>
            <a:r>
              <a:rPr lang="de-DE" sz="4800" dirty="0"/>
              <a:t> Media Strategie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2E9800E-56EC-4E44-8B8A-AA1131B47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99" y="1628779"/>
            <a:ext cx="9898776" cy="4321175"/>
          </a:xfrm>
        </p:spPr>
        <p:txBody>
          <a:bodyPr>
            <a:normAutofit/>
          </a:bodyPr>
          <a:lstStyle/>
          <a:p>
            <a:r>
              <a:rPr lang="de-DE" sz="3600" dirty="0">
                <a:latin typeface="+mj-lt"/>
              </a:rPr>
              <a:t>Beantworten Sie sich vor der Planung Ihrer Aktivitäten folgende Fragen:</a:t>
            </a:r>
          </a:p>
          <a:p>
            <a:pPr lvl="1"/>
            <a:r>
              <a:rPr lang="de-DE" sz="3200" dirty="0">
                <a:latin typeface="+mj-lt"/>
              </a:rPr>
              <a:t>Welches Ziel wird mit dem Kanal verfolgt? Was ist die Mission?</a:t>
            </a:r>
          </a:p>
          <a:p>
            <a:pPr lvl="1"/>
            <a:r>
              <a:rPr lang="de-DE" sz="3200" dirty="0">
                <a:latin typeface="+mj-lt"/>
              </a:rPr>
              <a:t>Welche Zielgruppe soll erreicht werden?</a:t>
            </a:r>
          </a:p>
          <a:p>
            <a:pPr lvl="1"/>
            <a:r>
              <a:rPr lang="de-DE" sz="3200" dirty="0">
                <a:latin typeface="+mj-lt"/>
              </a:rPr>
              <a:t>Welche personellen Ressourcen stehen im Verband zur Verfügung?</a:t>
            </a:r>
          </a:p>
          <a:p>
            <a:pPr lvl="1"/>
            <a:r>
              <a:rPr lang="de-DE" sz="3200" dirty="0">
                <a:latin typeface="+mj-lt"/>
              </a:rPr>
              <a:t>Sind Ihre Ziele SMART?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30218BE-075E-420D-99AE-CBB9DC006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87F-0FE2-4320-9642-0B95519C7C85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190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2133EA29-9CB5-4854-86FC-6104FD151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bag-selbsthilfe.de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A89BEF1-CC75-48E3-A7D2-76B123CA17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b="1" dirty="0">
                <a:solidFill>
                  <a:schemeClr val="accent2"/>
                </a:solidFill>
              </a:rPr>
              <a:t>S</a:t>
            </a:r>
            <a:r>
              <a:rPr lang="de-DE" dirty="0"/>
              <a:t>pezifisch – ein Ziel wird detailliert und konkret benannt</a:t>
            </a:r>
          </a:p>
          <a:p>
            <a:r>
              <a:rPr lang="de-DE" b="1" dirty="0">
                <a:solidFill>
                  <a:schemeClr val="accent2"/>
                </a:solidFill>
              </a:rPr>
              <a:t>M</a:t>
            </a:r>
            <a:r>
              <a:rPr lang="de-DE" dirty="0"/>
              <a:t>essbar – es gibt prüfbare Erfolgsindikatoren </a:t>
            </a:r>
          </a:p>
          <a:p>
            <a:r>
              <a:rPr lang="de-DE" b="1" dirty="0">
                <a:solidFill>
                  <a:schemeClr val="accent2"/>
                </a:solidFill>
              </a:rPr>
              <a:t>A</a:t>
            </a:r>
            <a:r>
              <a:rPr lang="de-DE" dirty="0"/>
              <a:t>kzeptiert – das Ziel wird von allen Beteiligten unterstützt</a:t>
            </a:r>
          </a:p>
          <a:p>
            <a:r>
              <a:rPr lang="de-DE" b="1" dirty="0">
                <a:solidFill>
                  <a:schemeClr val="accent2"/>
                </a:solidFill>
              </a:rPr>
              <a:t>R</a:t>
            </a:r>
            <a:r>
              <a:rPr lang="de-DE" dirty="0"/>
              <a:t>ealistisch – es sind Ressourcen zur Umsetzung des Ziels vorhanden</a:t>
            </a:r>
          </a:p>
          <a:p>
            <a:r>
              <a:rPr lang="de-DE" b="1" dirty="0">
                <a:solidFill>
                  <a:schemeClr val="accent2"/>
                </a:solidFill>
              </a:rPr>
              <a:t>T</a:t>
            </a:r>
            <a:r>
              <a:rPr lang="de-DE" dirty="0"/>
              <a:t>erminiert – es gibt einen bestimmten Zeitrahmen zur Umsetzung des Ziels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F0BC7F0-1BFF-45D5-9E3A-CABCF81D0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87F-0FE2-4320-9642-0B95519C7C85}" type="slidenum">
              <a:rPr lang="de-DE" smtClean="0"/>
              <a:t>8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6C33017-FCB4-47B4-BECC-00F565D5D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SMARTE Ziele</a:t>
            </a:r>
          </a:p>
        </p:txBody>
      </p:sp>
    </p:spTree>
    <p:extLst>
      <p:ext uri="{BB962C8B-B14F-4D97-AF65-F5344CB8AC3E}">
        <p14:creationId xmlns:p14="http://schemas.microsoft.com/office/powerpoint/2010/main" val="1203475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CE6CA4B9-C8DE-48DD-9AA6-00ADC51A0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selbsthilfe-der-zukunft.de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5203AB7-A0A6-424D-B8CF-BD4C94AF1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03" y="0"/>
            <a:ext cx="9694863" cy="1219200"/>
          </a:xfrm>
        </p:spPr>
        <p:txBody>
          <a:bodyPr/>
          <a:lstStyle/>
          <a:p>
            <a:r>
              <a:rPr lang="de-DE" sz="3600" dirty="0"/>
              <a:t>Analyse der Zielgruppe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4A9C769-77BB-42E2-A7AD-6406D9E69B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3600" dirty="0">
                <a:latin typeface="+mj-lt"/>
              </a:rPr>
              <a:t>Lernen Sie Ihre Zielgruppe kennen:</a:t>
            </a:r>
          </a:p>
          <a:p>
            <a:pPr lvl="1"/>
            <a:r>
              <a:rPr lang="de-DE" sz="3200" dirty="0">
                <a:latin typeface="+mj-lt"/>
              </a:rPr>
              <a:t>In welchen Netzwerken hält sich Ihre Zielgruppe auf?</a:t>
            </a:r>
          </a:p>
          <a:p>
            <a:pPr lvl="1"/>
            <a:r>
              <a:rPr lang="de-DE" sz="3200" dirty="0">
                <a:latin typeface="+mj-lt"/>
              </a:rPr>
              <a:t>Welche Inhalte konsumiert die Zielgruppe dort?</a:t>
            </a:r>
          </a:p>
          <a:p>
            <a:r>
              <a:rPr lang="de-DE" sz="3600" dirty="0">
                <a:latin typeface="+mj-lt"/>
              </a:rPr>
              <a:t>Auswertung von Statistiken, Beobachtung anderer Verbände, ggfs. Umfragen bei den eigenen Mitgliedern.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8A4BE82-ACF5-45E7-AFC0-1CBE126F6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87F-0FE2-4320-9642-0B95519C7C85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410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SHdZ">
      <a:dk1>
        <a:srgbClr val="000000"/>
      </a:dk1>
      <a:lt1>
        <a:srgbClr val="FFFFFF"/>
      </a:lt1>
      <a:dk2>
        <a:srgbClr val="19407E"/>
      </a:dk2>
      <a:lt2>
        <a:srgbClr val="FFFFFF"/>
      </a:lt2>
      <a:accent1>
        <a:srgbClr val="00508E"/>
      </a:accent1>
      <a:accent2>
        <a:srgbClr val="21AEB1"/>
      </a:accent2>
      <a:accent3>
        <a:srgbClr val="B0C524"/>
      </a:accent3>
      <a:accent4>
        <a:srgbClr val="E62F44"/>
      </a:accent4>
      <a:accent5>
        <a:srgbClr val="E83A8C"/>
      </a:accent5>
      <a:accent6>
        <a:srgbClr val="973E8E"/>
      </a:accent6>
      <a:hlink>
        <a:srgbClr val="19407E"/>
      </a:hlink>
      <a:folHlink>
        <a:srgbClr val="973E8E"/>
      </a:folHlink>
    </a:clrScheme>
    <a:fontScheme name="SHdZ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36000" rIns="0" bIns="0" rtlCol="0">
        <a:normAutofit/>
      </a:bodyPr>
      <a:lstStyle>
        <a:defPPr algn="l"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HdZ_PowerPoint-Layout-03.potx" id="{C7250B20-AE26-4FE6-9954-892EB99A2D52}" vid="{9FD27B10-6318-48DD-BD9D-70F32BDFA86B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604</Words>
  <Application>Microsoft Office PowerPoint</Application>
  <PresentationFormat>Breitbild</PresentationFormat>
  <Paragraphs>105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0" baseType="lpstr">
      <vt:lpstr>Arial</vt:lpstr>
      <vt:lpstr>Calibri</vt:lpstr>
      <vt:lpstr>Open Sans</vt:lpstr>
      <vt:lpstr>Symbol</vt:lpstr>
      <vt:lpstr>Wingdings</vt:lpstr>
      <vt:lpstr>Office</vt:lpstr>
      <vt:lpstr>Selbsthilfe der Zukunft Mustervortrag</vt:lpstr>
      <vt:lpstr>Inhalt</vt:lpstr>
      <vt:lpstr>Grundlagen: Soziale Medien</vt:lpstr>
      <vt:lpstr>Soziale Medien und die Selbsthilfe</vt:lpstr>
      <vt:lpstr>Soziale Medien und die Selbsthilfe</vt:lpstr>
      <vt:lpstr>Chancen und Herausforderungen</vt:lpstr>
      <vt:lpstr>Planung einer Social Media Strategie</vt:lpstr>
      <vt:lpstr>SMARTE Ziele</vt:lpstr>
      <vt:lpstr>Analyse der Zielgruppe</vt:lpstr>
      <vt:lpstr>Erstellen von Inhalten</vt:lpstr>
      <vt:lpstr>Strategische Empfehlungen</vt:lpstr>
      <vt:lpstr>Strategische Empfehlungen</vt:lpstr>
      <vt:lpstr>Risiken in den Sozialen Medien</vt:lpstr>
      <vt:lpstr>Vielen Dank für Ihre Aufmerksamkeit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Danuta Sojka-Pokorski</dc:creator>
  <cp:lastModifiedBy>Eva Kauenhowen</cp:lastModifiedBy>
  <cp:revision>103</cp:revision>
  <dcterms:created xsi:type="dcterms:W3CDTF">2022-01-12T13:03:38Z</dcterms:created>
  <dcterms:modified xsi:type="dcterms:W3CDTF">2022-05-06T07:42:34Z</dcterms:modified>
</cp:coreProperties>
</file>