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  <p:sldId id="288" r:id="rId13"/>
    <p:sldId id="292" r:id="rId14"/>
    <p:sldId id="27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88"/>
    <a:srgbClr val="FFD066"/>
    <a:srgbClr val="E5E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333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2AB8-AF3A-4E12-8463-10B7B4CF50F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74E-0B5C-434F-AFB4-D5C1F2CAE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710E571-530C-4946-8253-F8791C72C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-5632" r="14105" b="50687"/>
          <a:stretch/>
        </p:blipFill>
        <p:spPr>
          <a:xfrm>
            <a:off x="1968000" y="2997000"/>
            <a:ext cx="10224000" cy="3293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D7597F-CEF9-4F27-9243-60CCCA6B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00" y="1275851"/>
            <a:ext cx="9901237" cy="1881188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EE53E-B4A4-4104-A14F-E482D4FC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0" y="3249114"/>
            <a:ext cx="98987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B3804-947D-4BB3-B4D5-7ED4F7387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0" y="1629000"/>
            <a:ext cx="1265935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495AE-BA1B-490C-9451-F7BF79EBD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349000"/>
            <a:ext cx="1606512" cy="13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9C91DA-98AD-4679-96D3-32364BED1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09EEA94-67BF-4A6F-BFDF-2FCF43862A6F}"/>
              </a:ext>
            </a:extLst>
          </p:cNvPr>
          <p:cNvSpPr/>
          <p:nvPr userDrawn="1"/>
        </p:nvSpPr>
        <p:spPr>
          <a:xfrm>
            <a:off x="0" y="0"/>
            <a:ext cx="12193200" cy="4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6E73-8E2A-4323-863E-FB657B36997D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3C27E9D-7463-4196-8D82-060FD091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8280" r="6442" b="3436"/>
          <a:stretch/>
        </p:blipFill>
        <p:spPr>
          <a:xfrm>
            <a:off x="0" y="3717000"/>
            <a:ext cx="12192000" cy="3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5376605"/>
            <a:ext cx="5435600" cy="5733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5" y="1998663"/>
            <a:ext cx="4846638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8DC3E4-200D-4DC2-A2EF-29694DDAE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628775"/>
            <a:ext cx="5435600" cy="324248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" y="1627200"/>
            <a:ext cx="64928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56A27-597C-4144-BD98-4C9AB6E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4971" y="1628775"/>
            <a:ext cx="4131092" cy="432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4649" y="1628775"/>
            <a:ext cx="54360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5435600" cy="432117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34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5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20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4D54777-BC54-419F-A591-F261EAF10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8175" y="1628774"/>
            <a:ext cx="341788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8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5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56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56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ED0CB-30C9-42CC-BEEF-DE812CDCE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676" y="1628775"/>
            <a:ext cx="3420000" cy="20161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5614DA7-23A7-4EB7-87DD-61F717B535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1600" y="3934800"/>
            <a:ext cx="3420000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311109"/>
            <a:ext cx="7267575" cy="54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576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E3B84D-F899-438A-93E9-50FE1B3A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8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311109"/>
            <a:ext cx="7267575" cy="54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5761" cy="4321175"/>
          </a:xfrm>
        </p:spPr>
        <p:txBody>
          <a:bodyPr/>
          <a:lstStyle>
            <a:lvl1pPr marL="396000" indent="-396000">
              <a:buClr>
                <a:schemeClr val="accent2"/>
              </a:buClr>
              <a:buFont typeface="+mj-lt"/>
              <a:buAutoNum type="arabicPeriod"/>
              <a:defRPr/>
            </a:lvl1pPr>
            <a:lvl2pPr marL="720000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D49C6F-4731-45A6-95BF-3133B37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AE01CA0-D7BF-4B08-B521-7CE71E54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7842" b="58005"/>
          <a:stretch/>
        </p:blipFill>
        <p:spPr>
          <a:xfrm>
            <a:off x="0" y="2760809"/>
            <a:ext cx="12192000" cy="409719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CD816-5BAA-47E1-9139-BA62657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078345"/>
            <a:ext cx="7267575" cy="547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FFCC3-974A-402C-88D1-2C38CF07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48970"/>
            <a:ext cx="970658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BAEB29-716C-4BB1-875A-FBD546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1628775"/>
            <a:ext cx="9694862" cy="1415050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18019-A490-48B6-AB9F-CC812D281E39}"/>
              </a:ext>
            </a:extLst>
          </p:cNvPr>
          <p:cNvSpPr/>
          <p:nvPr userDrawn="1"/>
        </p:nvSpPr>
        <p:spPr>
          <a:xfrm>
            <a:off x="0" y="0"/>
            <a:ext cx="1219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AD9294-E2C8-4BAD-B036-1834069E47B3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8C4BB6-FB2F-4984-9C53-B0DCAFC9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6C06A-95CE-45CB-BA2A-AF95C43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DB5A9-36BB-4E6A-8460-0D6D62ED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C994C-5D6D-4DB9-B89C-18E3A9089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0" y="1628775"/>
            <a:ext cx="543313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924BF-A634-4348-8036-91660FD0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628775"/>
            <a:ext cx="543560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BC95A-1C71-4130-A4A8-EB71C3E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310800"/>
            <a:ext cx="1774825" cy="547200"/>
          </a:xfrm>
        </p:spPr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49C1FD-7C1C-4A68-AEB8-68E3C5B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56779-16FD-42DD-B8EF-5C96225E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26518-C22D-447B-8BE8-8BD481E9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0" y="1627200"/>
            <a:ext cx="5433138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CBE11-5021-402F-98B7-C1C1523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00" y="2505075"/>
            <a:ext cx="5433138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41AAB7-E52E-4183-95D9-C0247B0EE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3" y="1627200"/>
            <a:ext cx="543559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378228-9FFA-4B16-A8D1-E4DA61B7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3" y="2505600"/>
            <a:ext cx="543559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18CAC-E562-4284-AA0D-87ACB17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F8107-8562-4F6A-AC86-0AD30B4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6F131-FDFB-4199-A972-2479BC4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ACB2D-704D-4AAF-9F08-E8EF447C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BEB6F1-4CD7-43CB-9F74-CCF4E65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6FC1B5-0AAB-4534-B876-3410DBD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676812-BF53-4170-950E-8E4285B74B2D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91146E-B987-48B4-87F9-04FD10F3B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2387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Rahmen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selbsthilfe-der-zukunft.de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5276851"/>
            <a:ext cx="5435600" cy="673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89D525-C190-4E79-ACBD-08D46FD6D2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628774"/>
            <a:ext cx="5580062" cy="3409951"/>
          </a:xfrm>
          <a:ln w="12700">
            <a:solidFill>
              <a:schemeClr val="bg2">
                <a:lumMod val="85000"/>
              </a:schemeClr>
            </a:solidFill>
          </a:ln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Bitte lade hier ein Bild durch klicken auf das kleine Icon in der Mitte.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5" y="1998663"/>
            <a:ext cx="4846638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0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490C3-BDCC-4AEA-92F6-1F72AD85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3EADD6-D3D8-4698-BF81-9D2BA5F8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99" y="1628775"/>
            <a:ext cx="11157663" cy="4321175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8A049-3AEE-46C3-979E-6A8A308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00" y="6311109"/>
            <a:ext cx="7267575" cy="547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bag-selbsthilfe.de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BA1E5-EDCB-4C5A-B2DC-28787DFB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310800"/>
            <a:ext cx="1774825" cy="54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fld id="{2E27387F-0FE2-4320-9642-0B95519C7C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95CE0-65B6-474B-915D-BF36EB1673C0}"/>
              </a:ext>
            </a:extLst>
          </p:cNvPr>
          <p:cNvSpPr/>
          <p:nvPr userDrawn="1"/>
        </p:nvSpPr>
        <p:spPr>
          <a:xfrm>
            <a:off x="0" y="0"/>
            <a:ext cx="334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475A55-79EE-4AD1-95F0-2CBBC59624CB}"/>
              </a:ext>
            </a:extLst>
          </p:cNvPr>
          <p:cNvCxnSpPr>
            <a:cxnSpLocks/>
          </p:cNvCxnSpPr>
          <p:nvPr userDrawn="1"/>
        </p:nvCxnSpPr>
        <p:spPr>
          <a:xfrm>
            <a:off x="-1" y="1270800"/>
            <a:ext cx="12193200" cy="5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04C2FA6-5439-408A-BA5C-140C9EDCF7BC}"/>
              </a:ext>
            </a:extLst>
          </p:cNvPr>
          <p:cNvCxnSpPr/>
          <p:nvPr userDrawn="1"/>
        </p:nvCxnSpPr>
        <p:spPr>
          <a:xfrm>
            <a:off x="0" y="63055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C5C9BD6-58E2-4645-9C59-AFA19543B0B0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DA56A2-D0BF-49B6-8D70-5A1CEAE6C8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99D1248-65DD-4DA4-BA56-4BC346E9908E}"/>
              </a:ext>
            </a:extLst>
          </p:cNvPr>
          <p:cNvSpPr/>
          <p:nvPr userDrawn="1"/>
        </p:nvSpPr>
        <p:spPr>
          <a:xfrm>
            <a:off x="0" y="6293225"/>
            <a:ext cx="334800" cy="56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Clr>
          <a:schemeClr val="accent2"/>
        </a:buClr>
        <a:buSzPct val="10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9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16000" algn="l" defTabSz="914400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Tx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749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6562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  <p15:guide id="10" orient="horz" pos="2296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arius.schlichting@bag-selbsthilfe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748C7-B3DE-475B-ABD9-2E24C052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Selbsthilfe der Zukunft</a:t>
            </a:r>
            <a:br>
              <a:rPr lang="de-DE" dirty="0"/>
            </a:br>
            <a:r>
              <a:rPr lang="de-DE" dirty="0"/>
              <a:t>Mustervortrag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952C2-F339-45E8-A873-1D02DB68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/>
              <a:t>Selbsthilfe </a:t>
            </a:r>
            <a:r>
              <a:rPr lang="de-DE" altLang="de-DE"/>
              <a:t>im Quartier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7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8120EA-BFF9-4846-9B3C-55AF525A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81E95-8C4B-4610-ABC7-7B54249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Um neue Selbsthilfeangebote im Quartier bekannter zu machen, bedarf es einer aktiven Öffentlichkeitsarbeit.</a:t>
            </a:r>
          </a:p>
          <a:p>
            <a:pPr lvl="1"/>
            <a:r>
              <a:rPr lang="de-DE" dirty="0"/>
              <a:t>Anzeigen in der lokalen Presse schalten.</a:t>
            </a:r>
          </a:p>
          <a:p>
            <a:pPr lvl="1"/>
            <a:r>
              <a:rPr lang="de-DE" dirty="0"/>
              <a:t>Einrichtung von öffentlichen Informationsständen.</a:t>
            </a:r>
          </a:p>
          <a:p>
            <a:pPr lvl="1"/>
            <a:r>
              <a:rPr lang="de-DE" dirty="0"/>
              <a:t>Auftreten auf öffentlichen Events.</a:t>
            </a:r>
          </a:p>
          <a:p>
            <a:pPr lvl="1"/>
            <a:r>
              <a:rPr lang="de-DE" dirty="0"/>
              <a:t>Durchführung von Informationsveranstaltungen.</a:t>
            </a:r>
          </a:p>
          <a:p>
            <a:pPr lvl="1"/>
            <a:r>
              <a:rPr lang="de-DE" dirty="0"/>
              <a:t>Verteilen von Flyern und Broschüren.</a:t>
            </a:r>
          </a:p>
          <a:p>
            <a:pPr lvl="1"/>
            <a:r>
              <a:rPr lang="de-DE" dirty="0"/>
              <a:t>Etablierung ehrenamtlicher Angebote.</a:t>
            </a:r>
          </a:p>
          <a:p>
            <a:pPr lvl="1"/>
            <a:r>
              <a:rPr lang="de-DE" dirty="0"/>
              <a:t>Nutzung der Sozialen Medien, insbesondere Nachbarschaftsnetzwerke oder –gruppen.</a:t>
            </a:r>
          </a:p>
          <a:p>
            <a:pPr marL="0" lvl="0" indent="0">
              <a:buClr>
                <a:srgbClr val="21AEB1"/>
              </a:buCl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C13C99-26B0-4411-A9B3-378C79EF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5752638-A73C-4B46-9364-542E1684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Öffentlichkeitsarbeit</a:t>
            </a:r>
          </a:p>
        </p:txBody>
      </p:sp>
    </p:spTree>
    <p:extLst>
      <p:ext uri="{BB962C8B-B14F-4D97-AF65-F5344CB8AC3E}">
        <p14:creationId xmlns:p14="http://schemas.microsoft.com/office/powerpoint/2010/main" val="165915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4A3FDF-5481-430A-A430-097CA022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EF0F8-C49D-4D76-B91B-698BB448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Auch wenn sich die Selbsthilfeangebote im Quartier meist an ältere Menschen richten, ist die Nutzung der sozialen Medien zum Verbreiten von Informationen sinnvoll.</a:t>
            </a:r>
          </a:p>
          <a:p>
            <a:r>
              <a:rPr lang="de-DE" dirty="0"/>
              <a:t>So können direkte Bezugspersonen von Betroffenen, wie Familie oder Nachbarn erreicht werden, welche die Informationen dann weitergeben können.</a:t>
            </a:r>
          </a:p>
          <a:p>
            <a:r>
              <a:rPr lang="de-DE" dirty="0"/>
              <a:t>Hierbei bieten sich verschiedene Plattformen an:</a:t>
            </a:r>
          </a:p>
          <a:p>
            <a:pPr lvl="1"/>
            <a:r>
              <a:rPr lang="de-DE" dirty="0"/>
              <a:t>Kommunale Gruppen auf Facebook.</a:t>
            </a:r>
          </a:p>
          <a:p>
            <a:pPr lvl="1"/>
            <a:r>
              <a:rPr lang="de-DE" dirty="0"/>
              <a:t>Websites der Stadt oder des Ortes, sowie kommunaler Organisationen.</a:t>
            </a:r>
          </a:p>
          <a:p>
            <a:pPr lvl="1"/>
            <a:r>
              <a:rPr lang="de-DE" dirty="0"/>
              <a:t>Erstellung einer kommunalen Selbsthilfe-App.</a:t>
            </a:r>
          </a:p>
          <a:p>
            <a:pPr lvl="1"/>
            <a:r>
              <a:rPr lang="de-DE" dirty="0"/>
              <a:t>Etc.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77E6F-6E76-4B0D-A5A2-4436114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A40FA7-DBEB-49C3-A7AC-8F51E74A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Soziale Medien</a:t>
            </a:r>
          </a:p>
        </p:txBody>
      </p:sp>
    </p:spTree>
    <p:extLst>
      <p:ext uri="{BB962C8B-B14F-4D97-AF65-F5344CB8AC3E}">
        <p14:creationId xmlns:p14="http://schemas.microsoft.com/office/powerpoint/2010/main" val="260143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25969BD-C803-451B-904F-58E68101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44ED2-0B43-40A1-AA1C-4074A758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In Städten leben deutlich mehr Menschen mit Migrationshintergrund, als auf dem Land.</a:t>
            </a:r>
          </a:p>
          <a:p>
            <a:r>
              <a:rPr lang="de-DE" dirty="0"/>
              <a:t>Beim Einbezug derer in eine funktionierender Quartiersarbeit bedarf es einer besonderen Ansprache und spezifischer Angebote. </a:t>
            </a:r>
          </a:p>
          <a:p>
            <a:r>
              <a:rPr lang="de-DE" dirty="0"/>
              <a:t>Zielgruppenspezifische Öffentlichkeitsarbeit</a:t>
            </a:r>
          </a:p>
          <a:p>
            <a:pPr lvl="1"/>
            <a:r>
              <a:rPr lang="de-DE" dirty="0"/>
              <a:t>Erstellung von Flyern, Broschüren und (Online)-beiträgen, zugeschnitten auf die jeweilige Zielgruppe (Mehrsprachigkeit, Nutzung der spezifischen Netzwerke). </a:t>
            </a:r>
          </a:p>
          <a:p>
            <a:r>
              <a:rPr lang="de-DE" dirty="0"/>
              <a:t>Multiplikator*innen</a:t>
            </a:r>
          </a:p>
          <a:p>
            <a:pPr lvl="1"/>
            <a:r>
              <a:rPr lang="de-DE" dirty="0"/>
              <a:t>Wenn Menschen mit Migrationshintergrund mit der Selbsthilfegruppe in Kontakt treten, können diese die Informationen dann in ihrer Community verbreiten.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CB9311-18C9-4394-AFD4-0EC16879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29FCBE-752A-4910-918B-9A525397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Menschen mit Migrationshintergrund</a:t>
            </a:r>
          </a:p>
        </p:txBody>
      </p:sp>
    </p:spTree>
    <p:extLst>
      <p:ext uri="{BB962C8B-B14F-4D97-AF65-F5344CB8AC3E}">
        <p14:creationId xmlns:p14="http://schemas.microsoft.com/office/powerpoint/2010/main" val="23369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BCF6D8-0731-4B5A-8324-228E8EF3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208E06-0AFD-499A-BD6A-DC48D7F5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Kooperation mit Migrant*</a:t>
            </a:r>
            <a:r>
              <a:rPr lang="de-DE" dirty="0" err="1"/>
              <a:t>innenenorganisationen</a:t>
            </a:r>
            <a:endParaRPr lang="de-DE" dirty="0"/>
          </a:p>
          <a:p>
            <a:pPr lvl="1"/>
            <a:r>
              <a:rPr lang="de-DE" dirty="0"/>
              <a:t>Die direkte Kontaktaufnahme mit Migrant*</a:t>
            </a:r>
            <a:r>
              <a:rPr lang="de-DE" dirty="0" err="1"/>
              <a:t>innenorganisationen</a:t>
            </a:r>
            <a:r>
              <a:rPr lang="de-DE" dirty="0"/>
              <a:t> im Quartier ist ebenfalls notwendig, da diese meist Teil des sozialen Netzwerk von Betroffenen mit Migrationshintergrund und deren Angehörigen ist.</a:t>
            </a:r>
          </a:p>
          <a:p>
            <a:r>
              <a:rPr lang="de-DE" dirty="0"/>
              <a:t>Events</a:t>
            </a:r>
          </a:p>
          <a:p>
            <a:pPr lvl="1"/>
            <a:r>
              <a:rPr lang="de-DE" dirty="0"/>
              <a:t>Eine weitere Möglichkeit mit Menschen mit Migrationshintergrund in Kontakt zu treten ist die Durchführung von Informations-veranstaltungen, die sich gezielt an sie richten.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B78C05-8E40-4198-87A4-EF54AB13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79F438-DD88-4E5D-B6AE-290E5F14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Menschen mit Migrationshintergrund</a:t>
            </a:r>
          </a:p>
        </p:txBody>
      </p:sp>
    </p:spTree>
    <p:extLst>
      <p:ext uri="{BB962C8B-B14F-4D97-AF65-F5344CB8AC3E}">
        <p14:creationId xmlns:p14="http://schemas.microsoft.com/office/powerpoint/2010/main" val="227855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7B2EE-FB5C-4EBE-BC79-DB36D027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186414"/>
            <a:ext cx="7267575" cy="547200"/>
          </a:xfrm>
        </p:spPr>
        <p:txBody>
          <a:bodyPr/>
          <a:lstStyle/>
          <a:p>
            <a:r>
              <a:rPr lang="de-DE" dirty="0"/>
              <a:t>s</a:t>
            </a:r>
            <a:r>
              <a:rPr lang="de-DE"/>
              <a:t>elbsthilfe-der-zukunft</a:t>
            </a:r>
            <a:r>
              <a:rPr lang="de-DE" dirty="0"/>
              <a:t>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11918-E4A0-477B-8D01-64D43262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48970"/>
            <a:ext cx="9706585" cy="2505210"/>
          </a:xfrm>
        </p:spPr>
        <p:txBody>
          <a:bodyPr>
            <a:normAutofit/>
          </a:bodyPr>
          <a:lstStyle/>
          <a:p>
            <a:r>
              <a:rPr lang="de-DE" b="1" dirty="0"/>
              <a:t>Marius Schlichting</a:t>
            </a:r>
          </a:p>
          <a:p>
            <a:r>
              <a:rPr lang="de-DE" dirty="0"/>
              <a:t>Projektmitarbeiterin </a:t>
            </a:r>
          </a:p>
          <a:p>
            <a:r>
              <a:rPr lang="de-DE" dirty="0"/>
              <a:t>Telefon: 0211 31 006-44</a:t>
            </a:r>
          </a:p>
          <a:p>
            <a:r>
              <a:rPr lang="de-DE" dirty="0">
                <a:hlinkClick r:id="rId2"/>
              </a:rPr>
              <a:t>marius.schlichting@bag-selbsthilfe.de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7E0796-8804-4421-9EFC-C6AC32B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597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D052EB-E642-4935-A86C-7517C1EE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20D399-18E5-4382-8419-5C37E0EE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82785A-1118-4738-AD19-5CF21B45D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Ausgangslage</a:t>
            </a:r>
          </a:p>
          <a:p>
            <a:r>
              <a:rPr lang="de-DE" dirty="0"/>
              <a:t>Selbsthilfe im Quartier</a:t>
            </a:r>
          </a:p>
          <a:p>
            <a:r>
              <a:rPr lang="de-DE" dirty="0"/>
              <a:t>Kooperationen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472866-AF95-4F61-92C1-1B18E8BD4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Öffentlichkeitsarbeit</a:t>
            </a:r>
          </a:p>
          <a:p>
            <a:r>
              <a:rPr lang="de-DE" dirty="0"/>
              <a:t>Soziale Medien</a:t>
            </a:r>
          </a:p>
          <a:p>
            <a:r>
              <a:rPr lang="de-DE" dirty="0"/>
              <a:t>Menschen mit Migrationshintergrund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9F70-C5E0-4DBE-8BBD-041FDE7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5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47F35B-4D9A-42BF-A51A-DF4EF6CE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83508-A43F-4CE8-A045-BD494BC48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altLang="de-DE" dirty="0">
                <a:latin typeface="+mj-lt"/>
              </a:rPr>
              <a:t>Der Begriff „Quartier“ beschreibt den direkten Lebensraum, welcher den sozialen Mittelpunkt der Bewohner*innen darstellt.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latin typeface="+mj-lt"/>
              </a:rPr>
              <a:t>Die Menschen bringen sich in ihr Quartier ein, gestalten es mit und kreieren einen Sozialraum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, sodass Menschen und Wohnraum nicht voneinander getrennt, betrachtet werden können.  </a:t>
            </a:r>
          </a:p>
          <a:p>
            <a:r>
              <a:rPr lang="de-DE" altLang="de-DE" dirty="0">
                <a:latin typeface="+mj-lt"/>
              </a:rPr>
              <a:t>In dem Bewohner*innen sich für ihr Quartier interessieren und auch verantwortlich fühlen können, entsteht eine sozialräumliche Verortung und Quartiersbindung.</a:t>
            </a:r>
          </a:p>
          <a:p>
            <a:pPr lvl="1">
              <a:buClr>
                <a:srgbClr val="21AEB1"/>
              </a:buClr>
            </a:pPr>
            <a:r>
              <a:rPr lang="de-DE" dirty="0"/>
              <a:t>Diese kann zu einer gewissen sozialen Stabilität im Quartier beitragen. </a:t>
            </a:r>
            <a:endParaRPr lang="de-DE" altLang="de-DE" sz="3200" dirty="0">
              <a:latin typeface="Trebuchet MS" panose="020B0603020202020204" pitchFamily="34" charset="0"/>
            </a:endParaRPr>
          </a:p>
          <a:p>
            <a:endParaRPr lang="de-DE" altLang="de-DE" sz="3200" dirty="0">
              <a:latin typeface="Trebuchet MS" panose="020B0603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3F2CFF-F245-478F-885C-410F0213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09D55E-2F4D-443C-91CD-83292591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</p:spTree>
    <p:extLst>
      <p:ext uri="{BB962C8B-B14F-4D97-AF65-F5344CB8AC3E}">
        <p14:creationId xmlns:p14="http://schemas.microsoft.com/office/powerpoint/2010/main" val="214154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899ECB7-F491-4427-99BE-28F69B18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016998-D552-4255-9502-E55D8324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21AEB1"/>
              </a:buClr>
            </a:pPr>
            <a:r>
              <a:rPr lang="de-DE" sz="2500" dirty="0">
                <a:solidFill>
                  <a:srgbClr val="000000"/>
                </a:solidFill>
              </a:rPr>
              <a:t>Die Bewohner*innen, die sich sowohl haupt-, als auch ehrenamtlich sozial im Quartier engagieren, sorgen dafür, dass soziale Netzwerke entstehen, von denen andere Bewohner*innen profitieren können.</a:t>
            </a:r>
          </a:p>
          <a:p>
            <a:pPr lvl="0">
              <a:buClr>
                <a:srgbClr val="21AEB1"/>
              </a:buClr>
            </a:pPr>
            <a:r>
              <a:rPr lang="de-DE" sz="2500" dirty="0">
                <a:solidFill>
                  <a:srgbClr val="000000"/>
                </a:solidFill>
              </a:rPr>
              <a:t>Gerade für Kinder und ältere Menschen, für die das Quartier der zentrale Bezugsraum ist, sind soziale Netzwerke im Quartier besonders wichtig.</a:t>
            </a:r>
          </a:p>
          <a:p>
            <a:pPr lvl="0">
              <a:buClr>
                <a:srgbClr val="21AEB1"/>
              </a:buClr>
            </a:pPr>
            <a:r>
              <a:rPr lang="de-DE" sz="2500" dirty="0">
                <a:solidFill>
                  <a:srgbClr val="000000"/>
                </a:solidFill>
              </a:rPr>
              <a:t>Dabei gehören zum sozialen Netzwerk nicht nur soziale Angebote für benachteiligte Menschen oder Menschen mit besonderen Bedarfen.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FABF83-087B-4342-86B5-A5C25E08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C4E4D1F-0062-4755-A625-82E7186C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</p:spTree>
    <p:extLst>
      <p:ext uri="{BB962C8B-B14F-4D97-AF65-F5344CB8AC3E}">
        <p14:creationId xmlns:p14="http://schemas.microsoft.com/office/powerpoint/2010/main" val="17938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1D5017-A611-4A95-916E-7B23B847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9D31B-8524-4D41-9AB8-C4CF84ECC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Zu den wichtigen Pfeilern eines Netzwerks gehören u.a. : 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Einrichtungen des Gesundheitswesens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Schulen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Einkaufmöglichkeiten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Kultureinrichtungen 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Freizeitangebote</a:t>
            </a:r>
          </a:p>
          <a:p>
            <a:pPr lvl="1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Etc.</a:t>
            </a:r>
          </a:p>
          <a:p>
            <a:pPr lvl="0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Wichtig ist die Nähe zu den Bewohner*innen und somit die einfache Erreichbarkeit der Angebote.</a:t>
            </a:r>
            <a:endParaRPr lang="de-D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3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1CDE8E-4891-4907-8921-36AAF7A2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A16F7F8-6ECD-4F73-BE29-3D38DD30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</p:spTree>
    <p:extLst>
      <p:ext uri="{BB962C8B-B14F-4D97-AF65-F5344CB8AC3E}">
        <p14:creationId xmlns:p14="http://schemas.microsoft.com/office/powerpoint/2010/main" val="145560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F7BD47-CC5F-4603-B92B-734D38E1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B0A2B-C7F9-45E3-A066-80EB9326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Auch die Selbsthilfe kann im Quartier eine Rolle spielen.</a:t>
            </a:r>
          </a:p>
          <a:p>
            <a:r>
              <a:rPr lang="de-DE" dirty="0"/>
              <a:t>Es ist wichtig Anknüpfungspunkte und Kooperationsmöglichkeiten im Quartier zu identifizieren.</a:t>
            </a:r>
          </a:p>
          <a:p>
            <a:r>
              <a:rPr lang="de-DE" dirty="0"/>
              <a:t>Gerade für ältere Menschen mit chronischen Erkrankungen ist eine lokale Selbsthilfegruppe wichtig.</a:t>
            </a:r>
          </a:p>
          <a:p>
            <a:pPr lvl="1">
              <a:buClr>
                <a:srgbClr val="21AEB1"/>
              </a:buClr>
            </a:pPr>
            <a:r>
              <a:rPr lang="de-DE" sz="2200" dirty="0">
                <a:solidFill>
                  <a:srgbClr val="000000"/>
                </a:solidFill>
              </a:rPr>
              <a:t>Aufgrund der fehlenden Mobilität ist es ihnen nicht mehr möglich das Quartier regelmäßig zu verlassen.</a:t>
            </a:r>
          </a:p>
          <a:p>
            <a:pPr lvl="1">
              <a:buClr>
                <a:srgbClr val="21AEB1"/>
              </a:buClr>
            </a:pPr>
            <a:r>
              <a:rPr lang="de-DE" sz="2200" dirty="0">
                <a:solidFill>
                  <a:srgbClr val="000000"/>
                </a:solidFill>
              </a:rPr>
              <a:t>Deshalb bedarf es einfach zu erreichende Räumlichkeiten für Gruppentreffen.</a:t>
            </a:r>
          </a:p>
          <a:p>
            <a:pPr lvl="1">
              <a:buClr>
                <a:srgbClr val="21AEB1"/>
              </a:buClr>
            </a:pPr>
            <a:endParaRPr lang="de-DE" sz="220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893D1-E556-4C07-A66C-F8E27416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61F164-C240-4D8A-B363-60BEE9E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Selbsthilfe im Quartier</a:t>
            </a:r>
          </a:p>
        </p:txBody>
      </p:sp>
    </p:spTree>
    <p:extLst>
      <p:ext uri="{BB962C8B-B14F-4D97-AF65-F5344CB8AC3E}">
        <p14:creationId xmlns:p14="http://schemas.microsoft.com/office/powerpoint/2010/main" val="289769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F7BD47-CC5F-4603-B92B-734D38E1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B0A2B-C7F9-45E3-A066-80EB9326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Kooperationen sind wichtig, um Räumlichkeiten im Quartier zur Verfügung zu stellen. </a:t>
            </a:r>
          </a:p>
          <a:p>
            <a:r>
              <a:rPr lang="de-DE" dirty="0"/>
              <a:t>Dabei gibt es diverse Möglichkeiten:</a:t>
            </a:r>
          </a:p>
          <a:p>
            <a:pPr lvl="1">
              <a:buClr>
                <a:srgbClr val="21AEB1"/>
              </a:buClr>
            </a:pPr>
            <a:r>
              <a:rPr lang="de-DE" sz="2200" dirty="0">
                <a:solidFill>
                  <a:srgbClr val="000000"/>
                </a:solidFill>
              </a:rPr>
              <a:t>Vereinsheime von Sportmannschaften</a:t>
            </a:r>
          </a:p>
          <a:p>
            <a:pPr lvl="1">
              <a:buClr>
                <a:srgbClr val="21AEB1"/>
              </a:buClr>
            </a:pPr>
            <a:r>
              <a:rPr lang="de-DE" sz="2200" dirty="0">
                <a:solidFill>
                  <a:srgbClr val="000000"/>
                </a:solidFill>
              </a:rPr>
              <a:t>Religionsgemeinden Zentren</a:t>
            </a:r>
          </a:p>
          <a:p>
            <a:pPr lvl="1">
              <a:buClr>
                <a:srgbClr val="21AEB1"/>
              </a:buClr>
            </a:pPr>
            <a:r>
              <a:rPr lang="de-DE" sz="2200" dirty="0">
                <a:solidFill>
                  <a:srgbClr val="000000"/>
                </a:solidFill>
              </a:rPr>
              <a:t>Kultureinrichtungen</a:t>
            </a:r>
          </a:p>
          <a:p>
            <a:pPr lvl="1">
              <a:buClr>
                <a:srgbClr val="21AEB1"/>
              </a:buClr>
            </a:pPr>
            <a:r>
              <a:rPr lang="de-DE" sz="2200" dirty="0">
                <a:solidFill>
                  <a:srgbClr val="000000"/>
                </a:solidFill>
              </a:rPr>
              <a:t>Bildungsreinrichtungen</a:t>
            </a:r>
          </a:p>
          <a:p>
            <a:pPr lvl="1">
              <a:buClr>
                <a:srgbClr val="21AEB1"/>
              </a:buClr>
            </a:pPr>
            <a:r>
              <a:rPr lang="de-DE" sz="2200" dirty="0">
                <a:solidFill>
                  <a:srgbClr val="000000"/>
                </a:solidFill>
              </a:rPr>
              <a:t>Etc.</a:t>
            </a:r>
            <a:endParaRPr lang="de-DE" dirty="0"/>
          </a:p>
          <a:p>
            <a:r>
              <a:rPr lang="de-DE" dirty="0"/>
              <a:t>Darüber hinaus können Vereine und Einrichtungen als Multiplikatoren dienen, welche die Bewohner*innen im Quartier auf das Selbsthilfeangebot aufmerksam machen.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893D1-E556-4C07-A66C-F8E27416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61F164-C240-4D8A-B363-60BEE9E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Selbsthilfe im Quartier</a:t>
            </a:r>
          </a:p>
        </p:txBody>
      </p:sp>
    </p:spTree>
    <p:extLst>
      <p:ext uri="{BB962C8B-B14F-4D97-AF65-F5344CB8AC3E}">
        <p14:creationId xmlns:p14="http://schemas.microsoft.com/office/powerpoint/2010/main" val="41978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F7BD47-CC5F-4603-B92B-734D38E1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B0A2B-C7F9-45E3-A066-80EB9326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Um die Selbsthilfe im Quartier bekannter zu machen ist es wichtig, die Angebote über die bestehenden Netzwerken zu verbreiten.</a:t>
            </a:r>
          </a:p>
          <a:p>
            <a:pPr lvl="1"/>
            <a:r>
              <a:rPr lang="de-DE" dirty="0"/>
              <a:t>Häufig gibt es im Quartier hauptamtliche Ansprechpersonen, welche für den Austausch unter Bewohner*innen und verschiedenen Gruppen verantwortlich sind.</a:t>
            </a:r>
          </a:p>
          <a:p>
            <a:pPr lvl="1"/>
            <a:r>
              <a:rPr lang="de-DE" dirty="0"/>
              <a:t>Informationen über Angebote können auch über Flyer, Broschüren oder in den sozialen Netzwerken im Quartier gestreut werden.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A893D1-E556-4C07-A66C-F8E27416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61F164-C240-4D8A-B363-60BEE9E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Selbsthilfe im Quartier</a:t>
            </a:r>
          </a:p>
        </p:txBody>
      </p:sp>
    </p:spTree>
    <p:extLst>
      <p:ext uri="{BB962C8B-B14F-4D97-AF65-F5344CB8AC3E}">
        <p14:creationId xmlns:p14="http://schemas.microsoft.com/office/powerpoint/2010/main" val="198808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8120EA-BFF9-4846-9B3C-55AF525A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selbsthilfe-der-zukunft.de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81E95-8C4B-4610-ABC7-7B54249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Um Angebote für chronisch kranke Menschen zu etablieren, bedarf des der Kooperation mit lokalen Akteuren.</a:t>
            </a:r>
          </a:p>
          <a:p>
            <a:r>
              <a:rPr lang="de-DE" dirty="0"/>
              <a:t>Wohlfahrtsverbände und Senioreneinrichtungen</a:t>
            </a:r>
          </a:p>
          <a:p>
            <a:pPr lvl="1"/>
            <a:r>
              <a:rPr lang="de-DE" dirty="0"/>
              <a:t>Organisation von Veranstaltung für spezielle Zielgruppen</a:t>
            </a:r>
          </a:p>
          <a:p>
            <a:pPr lvl="0">
              <a:buClr>
                <a:srgbClr val="21AEB1"/>
              </a:buClr>
            </a:pPr>
            <a:r>
              <a:rPr lang="de-DE" dirty="0">
                <a:solidFill>
                  <a:srgbClr val="000000"/>
                </a:solidFill>
              </a:rPr>
              <a:t>Dienstleistende</a:t>
            </a:r>
            <a:endParaRPr lang="de-DE" dirty="0"/>
          </a:p>
          <a:p>
            <a:pPr lvl="1"/>
            <a:r>
              <a:rPr lang="de-DE" dirty="0"/>
              <a:t>Fahrtdienst für ältere Menschen</a:t>
            </a:r>
          </a:p>
          <a:p>
            <a:pPr lvl="1"/>
            <a:r>
              <a:rPr lang="de-DE" dirty="0"/>
              <a:t>Bücherbusse, um Flyer und Broschüren auch im ländlichen Raum zu verteilen.</a:t>
            </a:r>
          </a:p>
          <a:p>
            <a:pPr lvl="1"/>
            <a:r>
              <a:rPr lang="de-DE" dirty="0"/>
              <a:t>Sportangebote für ältere, chronisch kranke Menschen (Rehasport, Yoga Kurse…)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C13C99-26B0-4411-A9B3-378C79EF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5752638-A73C-4B46-9364-542E1684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Kooperationen</a:t>
            </a:r>
          </a:p>
        </p:txBody>
      </p:sp>
    </p:spTree>
    <p:extLst>
      <p:ext uri="{BB962C8B-B14F-4D97-AF65-F5344CB8AC3E}">
        <p14:creationId xmlns:p14="http://schemas.microsoft.com/office/powerpoint/2010/main" val="174035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HdZ">
      <a:dk1>
        <a:srgbClr val="000000"/>
      </a:dk1>
      <a:lt1>
        <a:srgbClr val="FFFFFF"/>
      </a:lt1>
      <a:dk2>
        <a:srgbClr val="19407E"/>
      </a:dk2>
      <a:lt2>
        <a:srgbClr val="FFFFFF"/>
      </a:lt2>
      <a:accent1>
        <a:srgbClr val="00508E"/>
      </a:accent1>
      <a:accent2>
        <a:srgbClr val="21AEB1"/>
      </a:accent2>
      <a:accent3>
        <a:srgbClr val="B0C524"/>
      </a:accent3>
      <a:accent4>
        <a:srgbClr val="E62F44"/>
      </a:accent4>
      <a:accent5>
        <a:srgbClr val="E83A8C"/>
      </a:accent5>
      <a:accent6>
        <a:srgbClr val="973E8E"/>
      </a:accent6>
      <a:hlink>
        <a:srgbClr val="19407E"/>
      </a:hlink>
      <a:folHlink>
        <a:srgbClr val="973E8E"/>
      </a:folHlink>
    </a:clrScheme>
    <a:fontScheme name="SHd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dZ_PowerPoint-Layout-03.potx" id="{C7250B20-AE26-4FE6-9954-892EB99A2D52}" vid="{9FD27B10-6318-48DD-BD9D-70F32BDFA8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813</Words>
  <Application>Microsoft Office PowerPoint</Application>
  <PresentationFormat>Breitbild</PresentationFormat>
  <Paragraphs>113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Symbol</vt:lpstr>
      <vt:lpstr>Trebuchet MS</vt:lpstr>
      <vt:lpstr>Wingdings</vt:lpstr>
      <vt:lpstr>Office</vt:lpstr>
      <vt:lpstr>Selbsthilfe der Zukunft Mustervortrag</vt:lpstr>
      <vt:lpstr>Inhalt</vt:lpstr>
      <vt:lpstr>Ausgangslage</vt:lpstr>
      <vt:lpstr>Ausgangslage</vt:lpstr>
      <vt:lpstr>Ausgangslage</vt:lpstr>
      <vt:lpstr>Selbsthilfe im Quartier</vt:lpstr>
      <vt:lpstr>Selbsthilfe im Quartier</vt:lpstr>
      <vt:lpstr>Selbsthilfe im Quartier</vt:lpstr>
      <vt:lpstr>Kooperationen</vt:lpstr>
      <vt:lpstr>Öffentlichkeitsarbeit</vt:lpstr>
      <vt:lpstr>Soziale Medien</vt:lpstr>
      <vt:lpstr>Menschen mit Migrationshintergrund</vt:lpstr>
      <vt:lpstr>Menschen mit Migrationshintergrund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Danuta Sojka-Pokorski</dc:creator>
  <cp:lastModifiedBy>Eva Kauenhowen</cp:lastModifiedBy>
  <cp:revision>123</cp:revision>
  <dcterms:created xsi:type="dcterms:W3CDTF">2022-01-12T13:03:38Z</dcterms:created>
  <dcterms:modified xsi:type="dcterms:W3CDTF">2022-05-06T08:09:00Z</dcterms:modified>
</cp:coreProperties>
</file>