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3" r:id="rId9"/>
    <p:sldId id="277" r:id="rId10"/>
    <p:sldId id="283" r:id="rId11"/>
    <p:sldId id="284" r:id="rId12"/>
    <p:sldId id="262" r:id="rId13"/>
    <p:sldId id="278" r:id="rId14"/>
    <p:sldId id="279" r:id="rId15"/>
    <p:sldId id="280" r:id="rId16"/>
    <p:sldId id="282" r:id="rId17"/>
    <p:sldId id="27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31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E2AB8-AF3A-4E12-8463-10B7B4CF50F2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74E-0B5C-434F-AFB4-D5C1F2CAE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1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710E571-530C-4946-8253-F8791C72C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-5632" r="14105" b="50687"/>
          <a:stretch/>
        </p:blipFill>
        <p:spPr>
          <a:xfrm>
            <a:off x="1968000" y="2997004"/>
            <a:ext cx="10224000" cy="3293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D7597F-CEF9-4F27-9243-60CCCA6B7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00" y="1275851"/>
            <a:ext cx="9901237" cy="1881188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AEE53E-B4A4-4104-A14F-E482D4FCF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03" y="3249114"/>
            <a:ext cx="98987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DB3804-947D-4BB3-B4D5-7ED4F7387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03" y="1629000"/>
            <a:ext cx="1265935" cy="28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3495AE-BA1B-490C-9451-F7BF79EBD3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2349000"/>
            <a:ext cx="1606512" cy="13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9C91DA-98AD-4679-96D3-32364BED13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09EEA94-67BF-4A6F-BFDF-2FCF43862A6F}"/>
              </a:ext>
            </a:extLst>
          </p:cNvPr>
          <p:cNvSpPr/>
          <p:nvPr userDrawn="1"/>
        </p:nvSpPr>
        <p:spPr>
          <a:xfrm>
            <a:off x="0" y="0"/>
            <a:ext cx="12193200" cy="4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076E73-8E2A-4323-863E-FB657B36997D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3C27E9D-7463-4196-8D82-060FD091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t="18280" r="6442" b="3436"/>
          <a:stretch/>
        </p:blipFill>
        <p:spPr>
          <a:xfrm>
            <a:off x="0" y="3717000"/>
            <a:ext cx="12192000" cy="30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9" y="5376605"/>
            <a:ext cx="5435600" cy="57334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7" y="1998663"/>
            <a:ext cx="4846639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38DC3E4-200D-4DC2-A2EF-29694DDAE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9" y="1628779"/>
            <a:ext cx="5435600" cy="324248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0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1" y="1627200"/>
            <a:ext cx="64928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A56A27-597C-4144-BD98-4C9AB6ED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4971" y="1628775"/>
            <a:ext cx="4131092" cy="432275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18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4649" y="1628775"/>
            <a:ext cx="5436000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5435600" cy="432117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34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9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20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4D54777-BC54-419F-A591-F261EAF105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8175" y="1628775"/>
            <a:ext cx="3417888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38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9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56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56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0ED0CB-30C9-42CC-BEEF-DE812CDCE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676" y="1628779"/>
            <a:ext cx="3420000" cy="20161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5614DA7-23A7-4EB7-87DD-61F717B535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1600" y="3934804"/>
            <a:ext cx="3420000" cy="20161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9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311109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2" y="1628775"/>
            <a:ext cx="990576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E3B84D-F899-438A-93E9-50FE1B3A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855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311109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2" y="1628775"/>
            <a:ext cx="9905761" cy="4321175"/>
          </a:xfrm>
        </p:spPr>
        <p:txBody>
          <a:bodyPr/>
          <a:lstStyle>
            <a:lvl1pPr marL="395990" indent="-395990">
              <a:buClr>
                <a:schemeClr val="accent2"/>
              </a:buClr>
              <a:buFont typeface="+mj-lt"/>
              <a:buAutoNum type="arabicPeriod"/>
              <a:defRPr/>
            </a:lvl1pPr>
            <a:lvl2pPr marL="719982"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0D49C6F-4731-45A6-95BF-3133B377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04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AE01CA0-D7BF-4B08-B521-7CE71E54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r="17842" b="58005"/>
          <a:stretch/>
        </p:blipFill>
        <p:spPr>
          <a:xfrm>
            <a:off x="0" y="2760813"/>
            <a:ext cx="12192000" cy="409719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CD816-5BAA-47E1-9139-BA626578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078345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FFCC3-974A-402C-88D1-2C38CF07A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41" y="3148974"/>
            <a:ext cx="9706585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BAEB29-716C-4BB1-875A-FBD546AE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2" y="1628775"/>
            <a:ext cx="9694863" cy="1415050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518019-A490-48B6-AB9F-CC812D281E39}"/>
              </a:ext>
            </a:extLst>
          </p:cNvPr>
          <p:cNvSpPr/>
          <p:nvPr userDrawn="1"/>
        </p:nvSpPr>
        <p:spPr>
          <a:xfrm>
            <a:off x="0" y="0"/>
            <a:ext cx="12192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DAD9294-E2C8-4BAD-B036-1834069E47B3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8C4BB6-FB2F-4984-9C53-B0DCAFC99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66C06A-95CE-45CB-BA2A-AF95C43E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EDB5A9-36BB-4E6A-8460-0D6D62ED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DC994C-5D6D-4DB9-B89C-18E3A9089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01" y="1628775"/>
            <a:ext cx="5433139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924BF-A634-4348-8036-91660FD0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6" y="1628775"/>
            <a:ext cx="543560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9BC95A-1C71-4130-A4A8-EB71C3ED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7" y="6310800"/>
            <a:ext cx="1774825" cy="547200"/>
          </a:xfrm>
        </p:spPr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03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49C1FD-7C1C-4A68-AEB8-68E3C5B3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F56779-16FD-42DD-B8EF-5C96225E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26518-C22D-447B-8BE8-8BD481E9B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1" y="1627200"/>
            <a:ext cx="5433139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Mastertextformat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2CBE11-5021-402F-98B7-C1C15231B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01" y="2505079"/>
            <a:ext cx="5433139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41AAB7-E52E-4183-95D9-C0247B0EE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6" y="1627200"/>
            <a:ext cx="5435599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378228-9FFA-4B16-A8D1-E4DA61B7C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6" y="2505604"/>
            <a:ext cx="5435599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18CAC-E562-4284-AA0D-87ACB176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14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8F8107-8562-4F6A-AC86-0AD30B45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76F131-FDFB-4199-A972-2479BC4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1ACB2D-704D-4AAF-9F08-E8EF447C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6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BEB6F1-4CD7-43CB-9F74-CCF4E658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6FC1B5-0AAB-4534-B876-3410DBD1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676812-BF53-4170-950E-8E4285B74B2D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91146E-B987-48B4-87F9-04FD10F3B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2387" userDrawn="1">
          <p15:clr>
            <a:srgbClr val="FBAE40"/>
          </p15:clr>
        </p15:guide>
        <p15:guide id="3" orient="horz" pos="2296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Rahmen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9" y="5276855"/>
            <a:ext cx="5435600" cy="6730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D89D525-C190-4E79-ACBD-08D46FD6D2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9" y="1628778"/>
            <a:ext cx="5580063" cy="3409951"/>
          </a:xfrm>
          <a:ln w="12700">
            <a:solidFill>
              <a:schemeClr val="bg2">
                <a:lumMod val="85000"/>
              </a:schemeClr>
            </a:solidFill>
          </a:ln>
        </p:spPr>
        <p:txBody>
          <a:bodyPr lIns="180000" tIns="180000" rIns="180000" bIns="180000"/>
          <a:lstStyle>
            <a:lvl1pPr>
              <a:defRPr/>
            </a:lvl1pPr>
          </a:lstStyle>
          <a:p>
            <a:r>
              <a:rPr lang="de-DE" dirty="0"/>
              <a:t>Bitte lade hier ein Bild durch klicken auf das kleine Icon in der Mitte.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7" y="1998663"/>
            <a:ext cx="4846639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003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490C3-BDCC-4AEA-92F6-1F72AD85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2" y="0"/>
            <a:ext cx="9694863" cy="1219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3EADD6-D3D8-4698-BF81-9D2BA5F8F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2" y="1628775"/>
            <a:ext cx="11157663" cy="4321175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98A049-3AEE-46C3-979E-6A8A3084F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403" y="6311109"/>
            <a:ext cx="7267575" cy="547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bag-selbsthilfe.de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7BA1E5-EDCB-4C5A-B2DC-28787DFB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7" y="6310800"/>
            <a:ext cx="1774825" cy="54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fld id="{2E27387F-0FE2-4320-9642-0B95519C7C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8095CE0-65B6-474B-915D-BF36EB1673C0}"/>
              </a:ext>
            </a:extLst>
          </p:cNvPr>
          <p:cNvSpPr/>
          <p:nvPr userDrawn="1"/>
        </p:nvSpPr>
        <p:spPr>
          <a:xfrm>
            <a:off x="0" y="0"/>
            <a:ext cx="334800" cy="12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0475A55-79EE-4AD1-95F0-2CBBC59624CB}"/>
              </a:ext>
            </a:extLst>
          </p:cNvPr>
          <p:cNvCxnSpPr>
            <a:cxnSpLocks/>
          </p:cNvCxnSpPr>
          <p:nvPr userDrawn="1"/>
        </p:nvCxnSpPr>
        <p:spPr>
          <a:xfrm>
            <a:off x="-1" y="1270800"/>
            <a:ext cx="12193200" cy="55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04C2FA6-5439-408A-BA5C-140C9EDCF7BC}"/>
              </a:ext>
            </a:extLst>
          </p:cNvPr>
          <p:cNvCxnSpPr/>
          <p:nvPr userDrawn="1"/>
        </p:nvCxnSpPr>
        <p:spPr>
          <a:xfrm>
            <a:off x="0" y="63055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2C5C9BD6-58E2-4645-9C59-AFA19543B0B0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DA56A2-D0BF-49B6-8D70-5A1CEAE6C8D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99D1248-65DD-4DA4-BA56-4BC346E9908E}"/>
              </a:ext>
            </a:extLst>
          </p:cNvPr>
          <p:cNvSpPr/>
          <p:nvPr userDrawn="1"/>
        </p:nvSpPr>
        <p:spPr>
          <a:xfrm>
            <a:off x="0" y="6293225"/>
            <a:ext cx="334800" cy="564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42801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93" indent="-287993" algn="l" defTabSz="914377" rtl="0" eaLnBrk="1" latinLnBrk="0" hangingPunct="1">
        <a:lnSpc>
          <a:spcPct val="90000"/>
        </a:lnSpc>
        <a:spcBef>
          <a:spcPts val="1800"/>
        </a:spcBef>
        <a:spcAft>
          <a:spcPts val="600"/>
        </a:spcAft>
        <a:buClr>
          <a:schemeClr val="accent2"/>
        </a:buClr>
        <a:buSzPct val="10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84" indent="-287993" algn="l" defTabSz="914377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9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5" indent="-215995" algn="l" defTabSz="914377" rtl="0" eaLnBrk="1" latinLnBrk="0" hangingPunct="1">
        <a:lnSpc>
          <a:spcPct val="9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Tx/>
        <a:buNone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749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3931" userDrawn="1">
          <p15:clr>
            <a:srgbClr val="F26B43"/>
          </p15:clr>
        </p15:guide>
        <p15:guide id="7" pos="6563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orient="horz" pos="2387" userDrawn="1">
          <p15:clr>
            <a:srgbClr val="F26B43"/>
          </p15:clr>
        </p15:guide>
        <p15:guide id="10" orient="horz" pos="2296" userDrawn="1">
          <p15:clr>
            <a:srgbClr val="F26B43"/>
          </p15:clr>
        </p15:guide>
        <p15:guide id="11" orient="horz" pos="24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arius.schlichting@bag-selbsthilfe.d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748C7-B3DE-475B-ABD9-2E24C0526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Selbsthilfe der Zukunft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7952C2-F339-45E8-A873-1D02DB680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Jugendarbeit in Selbsthilfeorganisationen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77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7DE99A-9762-4ABE-99E3-368BCC4D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DA923F-3660-41F0-A804-4258DB37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Entwicklungsaufgaben im Jugendalter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35E941-8288-4C2F-BB63-173A324B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1628779"/>
            <a:ext cx="9854325" cy="4321175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Über sich selbst im Bild sein.</a:t>
            </a:r>
          </a:p>
          <a:p>
            <a:pPr lvl="1">
              <a:buClr>
                <a:srgbClr val="21AEB1"/>
              </a:buClr>
            </a:pPr>
            <a:r>
              <a:rPr lang="de-DE" sz="2200" dirty="0"/>
              <a:t>Wissen, wer man ist und was man im Leben erreichen will.</a:t>
            </a:r>
          </a:p>
          <a:p>
            <a:r>
              <a:rPr lang="de-DE" dirty="0"/>
              <a:t>Vorstellungen entwickeln, wie der Ehepartner und die zukünftige Familie sein sollen.</a:t>
            </a:r>
          </a:p>
          <a:p>
            <a:r>
              <a:rPr lang="de-DE" dirty="0"/>
              <a:t>Entwicklung einer eigenen Weltanschauung.</a:t>
            </a:r>
          </a:p>
          <a:p>
            <a:pPr lvl="1">
              <a:buClr>
                <a:srgbClr val="21AEB1"/>
              </a:buClr>
            </a:pPr>
            <a:r>
              <a:rPr lang="de-DE" dirty="0"/>
              <a:t>Sich darüber klar werden, welche Werte man hoch hält und als Richtschnur für eigenes Verhalten akzeptiert.</a:t>
            </a:r>
          </a:p>
          <a:p>
            <a:r>
              <a:rPr lang="de-DE" dirty="0"/>
              <a:t>Entwicklung einer Zukunftsperspektive.</a:t>
            </a:r>
          </a:p>
          <a:p>
            <a:pPr lvl="1">
              <a:buClr>
                <a:srgbClr val="21AEB1"/>
              </a:buClr>
            </a:pPr>
            <a:r>
              <a:rPr lang="de-DE" dirty="0"/>
              <a:t>Das Leben planen und Ziele ansteuern, von denen man glaubt, dass man sie erreichen kann.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4C2C11-951A-4AFB-8D75-08A66EEE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01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7DE99A-9762-4ABE-99E3-368BCC4D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DA923F-3660-41F0-A804-4258DB37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Entwicklungsaufgaben im Jugendalter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35E941-8288-4C2F-BB63-173A324B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1628779"/>
            <a:ext cx="9854325" cy="4321175"/>
          </a:xfrm>
        </p:spPr>
        <p:txBody>
          <a:bodyPr>
            <a:normAutofit/>
          </a:bodyPr>
          <a:lstStyle/>
          <a:p>
            <a:r>
              <a:rPr lang="de-DE" dirty="0"/>
              <a:t>Für SHO ist es wichtig, diese Entwicklungsaufgaben bei der Konzeption von Angeboten für junge Menschen zu berücksichtigen.</a:t>
            </a:r>
          </a:p>
          <a:p>
            <a:r>
              <a:rPr lang="de-DE" dirty="0"/>
              <a:t>Die Arbeit in der Selbsthilfe darf nicht mit ihnen konkurrieren, da sich junge Menschen sonst in der Regel gegen das ehrenamtliche Engagement entscheiden.  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4C2C11-951A-4AFB-8D75-08A66EEE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13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Soziale Netzwerke von Jugendlichen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21AEB1"/>
              </a:buClr>
            </a:pPr>
            <a:r>
              <a:rPr lang="de-DE" sz="2400" dirty="0">
                <a:solidFill>
                  <a:srgbClr val="000000"/>
                </a:solidFill>
              </a:rPr>
              <a:t>Nicht ausschließlich soziale Medien, auch die sozialen Beziehungen zu Menschen.</a:t>
            </a:r>
          </a:p>
          <a:p>
            <a:pPr lvl="0">
              <a:buClr>
                <a:srgbClr val="21AEB1"/>
              </a:buClr>
            </a:pPr>
            <a:r>
              <a:rPr lang="de-DE" sz="2400" dirty="0">
                <a:solidFill>
                  <a:srgbClr val="000000"/>
                </a:solidFill>
              </a:rPr>
              <a:t>Das soziale Netzwerk gilt als sog. „</a:t>
            </a:r>
            <a:r>
              <a:rPr lang="de-DE" sz="2400" dirty="0" err="1">
                <a:solidFill>
                  <a:srgbClr val="000000"/>
                </a:solidFill>
              </a:rPr>
              <a:t>Missing</a:t>
            </a:r>
            <a:r>
              <a:rPr lang="de-DE" sz="2400" dirty="0">
                <a:solidFill>
                  <a:srgbClr val="000000"/>
                </a:solidFill>
              </a:rPr>
              <a:t> Link“ zwischen der Individuellen und der gesellschaftlichen Ebene.</a:t>
            </a:r>
          </a:p>
          <a:p>
            <a:pPr lvl="0">
              <a:buClr>
                <a:srgbClr val="21AEB1"/>
              </a:buClr>
            </a:pPr>
            <a:r>
              <a:rPr lang="de-DE" sz="2400" dirty="0">
                <a:solidFill>
                  <a:srgbClr val="000000"/>
                </a:solidFill>
              </a:rPr>
              <a:t>Das soziale Netzwerk hat extreme Einflüsse auf Menschen und kann deren Entwicklung, deren Wohlbefinden etc. massiv beeinflussen.</a:t>
            </a:r>
          </a:p>
          <a:p>
            <a:pPr lvl="0">
              <a:buClr>
                <a:srgbClr val="21AEB1"/>
              </a:buClr>
            </a:pPr>
            <a:r>
              <a:rPr lang="de-DE" sz="2400" dirty="0">
                <a:solidFill>
                  <a:srgbClr val="000000"/>
                </a:solidFill>
              </a:rPr>
              <a:t>Nicht unbedingt positiv. Es kann um den Austausch in der Selbsthilfe gehen, es kann aber auch um die Integration in die Drogen- oder extremistische Szene gehen.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85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Selbsthilfe als Teil der Entwicklung im Jugendalter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21AEB1"/>
              </a:buClr>
            </a:pPr>
            <a:r>
              <a:rPr lang="de-DE" sz="3200" dirty="0">
                <a:solidFill>
                  <a:srgbClr val="000000"/>
                </a:solidFill>
              </a:rPr>
              <a:t>Ehrenamtliches Engagement von Jugendlichen kann ein integraler Bestandteil der Sozialisation sein.</a:t>
            </a:r>
          </a:p>
          <a:p>
            <a:pPr lvl="0">
              <a:buClr>
                <a:srgbClr val="21AEB1"/>
              </a:buClr>
            </a:pPr>
            <a:r>
              <a:rPr lang="de-DE" sz="3200" dirty="0">
                <a:solidFill>
                  <a:srgbClr val="000000"/>
                </a:solidFill>
              </a:rPr>
              <a:t>Kompetenzgewinn kann dabei ein Motivationsansatz sein.</a:t>
            </a:r>
          </a:p>
          <a:p>
            <a:pPr lvl="0">
              <a:buClr>
                <a:srgbClr val="21AEB1"/>
              </a:buClr>
            </a:pPr>
            <a:r>
              <a:rPr lang="de-DE" sz="3200" dirty="0">
                <a:solidFill>
                  <a:srgbClr val="000000"/>
                </a:solidFill>
              </a:rPr>
              <a:t>Ebenso kann ehrenamtliches Engagement zu einer Steigerung des Selbstwertgefühls führen.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27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Selbsthilfe als Teil der Entwicklung im Jugendalter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Motivierende Faktoren, die das Engagement stärken sind:</a:t>
            </a:r>
          </a:p>
          <a:p>
            <a:pPr lvl="1">
              <a:buClr>
                <a:srgbClr val="21AEB1"/>
              </a:buClr>
            </a:pPr>
            <a:r>
              <a:rPr lang="de-DE" sz="3200" dirty="0">
                <a:solidFill>
                  <a:srgbClr val="000000"/>
                </a:solidFill>
              </a:rPr>
              <a:t>Der Zugewinn von Kompetenzen.</a:t>
            </a:r>
          </a:p>
          <a:p>
            <a:pPr lvl="1">
              <a:buClr>
                <a:srgbClr val="21AEB1"/>
              </a:buClr>
            </a:pPr>
            <a:r>
              <a:rPr lang="de-DE" sz="3200" dirty="0"/>
              <a:t>Die Zusammenarbeit mit Gleichaltrigen.</a:t>
            </a:r>
          </a:p>
          <a:p>
            <a:pPr lvl="1">
              <a:buClr>
                <a:srgbClr val="21AEB1"/>
              </a:buClr>
            </a:pPr>
            <a:r>
              <a:rPr lang="de-DE" sz="3200" dirty="0"/>
              <a:t>Die Steigerung der Anerkennung in der Gesellschaft.</a:t>
            </a:r>
          </a:p>
          <a:p>
            <a:pPr lvl="1">
              <a:buClr>
                <a:srgbClr val="21AEB1"/>
              </a:buClr>
            </a:pPr>
            <a:r>
              <a:rPr lang="de-DE" sz="3200" dirty="0"/>
              <a:t>Eine Emotionale Unterstützung durch Bezugspersonen.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Selbsthilfe als Teil der Entwicklung im Jugendalter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Demotivierende Faktoren, die zu einem Abbruch des Engagements führen können sind: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Die eigene Kompetenz ist nicht ausreichend, um den Anforderungen in der Selbsthilfearbeit gerecht zu werden.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Es entsteht eine Überforderung, die zu einem Ausstieg aus der Selbsthilfearbeit führen kann.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Konkurrierende Entwicklungsaufgaben, die zur Einstellung des Engagements führen.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Frustration, Langeweile und Bevormundung.</a:t>
            </a:r>
          </a:p>
          <a:p>
            <a:pPr>
              <a:buClr>
                <a:srgbClr val="21AEB1"/>
              </a:buClr>
            </a:pPr>
            <a:r>
              <a:rPr lang="de-DE" dirty="0"/>
              <a:t>Es ist für SHO also wichtig, diesen Faktoren entgegenzuwirken und Angebote zu etablieren, die sich in den Alltag von jungen Menschen leicht integrieren lassen!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91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Zusammenfassung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Ehrenamtliches Engagement sollte sowohl eine Hilfe für die Selbsthilfeorganisation, als auch für die Entwicklung von jungen Menschen sein.</a:t>
            </a:r>
          </a:p>
          <a:p>
            <a:r>
              <a:rPr lang="de-DE" dirty="0"/>
              <a:t>Die Angebote müssen dabei speziell auf junge Menschen zugeschnitten sein.</a:t>
            </a:r>
          </a:p>
          <a:p>
            <a:r>
              <a:rPr lang="de-DE" dirty="0"/>
              <a:t>Die Arbeit muss leicht in den Alltag von jungen Menschen integriert werden können.</a:t>
            </a:r>
          </a:p>
          <a:p>
            <a:r>
              <a:rPr lang="de-DE" dirty="0"/>
              <a:t>Die Integration von jungen Menschen in die Selbsthilfearbeit kann dazu führen, dass sich das Image der Selbsthilfe nachhaltig verbessert und für junge Menschen attraktiver wird.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92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27B2EE-FB5C-4EBE-BC79-DB36D027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5" y="6186415"/>
            <a:ext cx="7267575" cy="547200"/>
          </a:xfrm>
        </p:spPr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311918-E4A0-477B-8D01-64D43262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42" y="3148969"/>
            <a:ext cx="9706585" cy="2505211"/>
          </a:xfrm>
        </p:spPr>
        <p:txBody>
          <a:bodyPr>
            <a:normAutofit/>
          </a:bodyPr>
          <a:lstStyle/>
          <a:p>
            <a:r>
              <a:rPr lang="de-DE" b="1" dirty="0"/>
              <a:t>Marius Schlichting</a:t>
            </a:r>
          </a:p>
          <a:p>
            <a:r>
              <a:rPr lang="de-DE" dirty="0"/>
              <a:t>Projektmitarbeiter</a:t>
            </a:r>
          </a:p>
          <a:p>
            <a:r>
              <a:rPr lang="de-DE" dirty="0"/>
              <a:t>Telefon: 0211 31 006-44</a:t>
            </a:r>
          </a:p>
          <a:p>
            <a:r>
              <a:rPr lang="de-DE">
                <a:hlinkClick r:id="rId2"/>
              </a:rPr>
              <a:t>Marius.schlichting@</a:t>
            </a:r>
            <a:r>
              <a:rPr lang="de-DE" dirty="0">
                <a:hlinkClick r:id="rId2"/>
              </a:rPr>
              <a:t>bag-selbsthilfe.de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7E0796-8804-4421-9EFC-C6AC32B0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65979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DD052EB-E642-4935-A86C-7517C1EE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20D399-18E5-4382-8419-5C37E0EE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82785A-1118-4738-AD19-5CF21B45D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Der Begriff der „Jugend“ in den </a:t>
            </a:r>
            <a:br>
              <a:rPr lang="de-DE" dirty="0"/>
            </a:br>
            <a:r>
              <a:rPr lang="de-DE" dirty="0"/>
              <a:t>Sozialwissenschaften</a:t>
            </a:r>
          </a:p>
          <a:p>
            <a:r>
              <a:rPr lang="de-DE" dirty="0"/>
              <a:t>Angebote für junge Menschen in der Selbsthilfe</a:t>
            </a:r>
          </a:p>
          <a:p>
            <a:r>
              <a:rPr lang="de-DE" dirty="0"/>
              <a:t>Sozialisation von jungen Menschen</a:t>
            </a:r>
          </a:p>
          <a:p>
            <a:r>
              <a:rPr lang="de-DE" dirty="0"/>
              <a:t>Entwicklungsaufgaben im Jugendalter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E472866-AF95-4F61-92C1-1B18E8BD47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Soziale Netzwerke von Jugendlichen</a:t>
            </a:r>
          </a:p>
          <a:p>
            <a:r>
              <a:rPr lang="de-DE" dirty="0"/>
              <a:t>Selbsthilfe als Teil der Entwicklung im Jugendalter</a:t>
            </a:r>
          </a:p>
          <a:p>
            <a:r>
              <a:rPr lang="de-DE" dirty="0"/>
              <a:t>Zusammenfassung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59F70-C5E0-4DBE-8BBD-041FDE79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5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B8F1C3E-4F7B-4899-8594-CE97D002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F00B3A-D36D-4F91-B973-0EF9A513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br>
              <a:rPr lang="de-DE" dirty="0"/>
            </a:br>
            <a:r>
              <a:rPr lang="de-DE" sz="3600" dirty="0"/>
              <a:t>Der Begriff der „Jugend“ in den </a:t>
            </a:r>
            <a:br>
              <a:rPr lang="de-DE" sz="3600" dirty="0"/>
            </a:br>
            <a:r>
              <a:rPr lang="de-DE" sz="3600" dirty="0"/>
              <a:t>Sozialwissenschaften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F564D-084A-4E84-9046-A654C4F17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9"/>
            <a:ext cx="9858783" cy="43211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Nach Oerter und Dreher (2008)</a:t>
            </a:r>
          </a:p>
          <a:p>
            <a:r>
              <a:rPr lang="de-DE" dirty="0"/>
              <a:t>Die Jugend oder Jugendkultur ist Teil unserer Gesellschaft.</a:t>
            </a:r>
          </a:p>
          <a:p>
            <a:r>
              <a:rPr lang="de-DE" dirty="0"/>
              <a:t>Sie umschreibt eine spezifische Generation (welche sich in den Merkmalen von früheren Generationen unterscheidet).</a:t>
            </a:r>
          </a:p>
          <a:p>
            <a:pPr lvl="1"/>
            <a:r>
              <a:rPr lang="de-DE" dirty="0"/>
              <a:t>z.B. Generation Z, </a:t>
            </a:r>
            <a:r>
              <a:rPr lang="de-DE" dirty="0" err="1"/>
              <a:t>Millenials</a:t>
            </a:r>
            <a:r>
              <a:rPr lang="de-DE" dirty="0"/>
              <a:t>, Generation X, Baby Boomer</a:t>
            </a:r>
          </a:p>
          <a:p>
            <a:r>
              <a:rPr lang="de-DE" dirty="0"/>
              <a:t>Jugend kann auch als Ausdrucks eines Lebensgefühls definiert werden:</a:t>
            </a:r>
          </a:p>
          <a:p>
            <a:pPr lvl="1"/>
            <a:r>
              <a:rPr lang="de-DE" dirty="0"/>
              <a:t>Unbekümmertheit</a:t>
            </a:r>
          </a:p>
          <a:p>
            <a:pPr lvl="1"/>
            <a:r>
              <a:rPr lang="de-DE" dirty="0"/>
              <a:t>Vitalität</a:t>
            </a:r>
          </a:p>
          <a:p>
            <a:pPr lvl="1"/>
            <a:r>
              <a:rPr lang="de-DE" dirty="0"/>
              <a:t>Flexibilität</a:t>
            </a:r>
          </a:p>
          <a:p>
            <a:pPr marL="0" indent="0">
              <a:buNone/>
            </a:pPr>
            <a:r>
              <a:rPr lang="de-DE" dirty="0"/>
              <a:t>Für die Betrachtungen zur Jugendarbeit in SHO sollte man eine altersspezifische Abgrenzung vornehmen, da junge Menschen spezifische Wünsche und Bedürfnisse haben.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6D6819-CA04-4499-8AB6-533EB9CF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89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E2BDEF7-BA0D-4733-A3A5-D5C146AD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CFF7A9-3421-4FAD-B798-E8777E87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Angebote für junge Menschen in der Selbsthilfe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B59BCD-F081-4CDD-9894-1792D513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9"/>
            <a:ext cx="9900727" cy="432117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Selbsthilfeorganisationen sollten auch für junge Menschen interessant sein.</a:t>
            </a:r>
          </a:p>
          <a:p>
            <a:pPr lvl="1"/>
            <a:r>
              <a:rPr lang="de-DE" dirty="0"/>
              <a:t>Die generelle Ansprache sollte junge Menschen nicht ausschließen.</a:t>
            </a:r>
          </a:p>
          <a:p>
            <a:pPr lvl="1"/>
            <a:r>
              <a:rPr lang="de-DE" dirty="0"/>
              <a:t>Die Nutzung sozialer Medien ist für die Einbindung junger Menschen wichtig.</a:t>
            </a:r>
          </a:p>
          <a:p>
            <a:pPr lvl="1"/>
            <a:r>
              <a:rPr lang="de-DE" dirty="0"/>
              <a:t>Es müssen Angebote speziell für junge Menschen etabliert werden.</a:t>
            </a:r>
          </a:p>
          <a:p>
            <a:r>
              <a:rPr lang="de-DE" sz="3000" dirty="0"/>
              <a:t>Das Image der Selbsthilfe sollte sich dahingehend verändern, dass sie für junge Menschen attraktiver wird.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E52215-BD10-4312-AEC2-71509566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26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E2BDEF7-BA0D-4733-A3A5-D5C146AD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CFF7A9-3421-4FAD-B798-E8777E87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Angebote für junge Menschen in der Selbsthilfe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B59BCD-F081-4CDD-9894-1792D513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9"/>
            <a:ext cx="9900727" cy="4321175"/>
          </a:xfrm>
        </p:spPr>
        <p:txBody>
          <a:bodyPr>
            <a:normAutofit/>
          </a:bodyPr>
          <a:lstStyle/>
          <a:p>
            <a:r>
              <a:rPr lang="de-DE" dirty="0"/>
              <a:t>Etablierung von Angeboten speziell für junge Menschen</a:t>
            </a:r>
          </a:p>
          <a:p>
            <a:pPr lvl="1"/>
            <a:r>
              <a:rPr lang="de-DE" dirty="0"/>
              <a:t>Kompetenzschulungsreihen</a:t>
            </a:r>
          </a:p>
          <a:p>
            <a:pPr lvl="1"/>
            <a:r>
              <a:rPr lang="de-DE" dirty="0"/>
              <a:t>Nutzen der sozialen Medien</a:t>
            </a:r>
          </a:p>
          <a:p>
            <a:pPr lvl="1"/>
            <a:r>
              <a:rPr lang="de-DE" dirty="0"/>
              <a:t>Jugendleiterkurse</a:t>
            </a:r>
          </a:p>
          <a:p>
            <a:pPr lvl="1"/>
            <a:r>
              <a:rPr lang="de-DE" sz="2600" dirty="0"/>
              <a:t>Etc.</a:t>
            </a:r>
          </a:p>
          <a:p>
            <a:r>
              <a:rPr lang="de-DE" sz="3000" dirty="0"/>
              <a:t>Wichtig ist, dass sich die Angebote an den Interessen der jugendlichen Selbsthilfeaktiven orientieren und diese in die Planung mit einbezogen werden.</a:t>
            </a:r>
          </a:p>
          <a:p>
            <a:pPr marL="0" indent="0">
              <a:buNone/>
            </a:pPr>
            <a:endParaRPr lang="de-DE" sz="2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E52215-BD10-4312-AEC2-71509566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60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CD7C23A-D2B6-4070-B0F4-EA2FEC4B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71589C-59D4-4B42-A70B-D52C1FC9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Sozialisation von jungen Menschen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E9800E-56EC-4E44-8B8A-AA1131B4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9"/>
            <a:ext cx="9898776" cy="4321175"/>
          </a:xfrm>
        </p:spPr>
        <p:txBody>
          <a:bodyPr>
            <a:normAutofit/>
          </a:bodyPr>
          <a:lstStyle/>
          <a:p>
            <a:pPr lvl="0">
              <a:buClr>
                <a:srgbClr val="21AEB1"/>
              </a:buClr>
            </a:pPr>
            <a:r>
              <a:rPr lang="de-DE" sz="2600" dirty="0">
                <a:solidFill>
                  <a:srgbClr val="000000"/>
                </a:solidFill>
              </a:rPr>
              <a:t>Junge Menschen adaptieren das Verhalten ihrer Umwelt. (Freunde, Eltern, etc.)</a:t>
            </a:r>
          </a:p>
          <a:p>
            <a:pPr lvl="0">
              <a:buClr>
                <a:srgbClr val="21AEB1"/>
              </a:buClr>
            </a:pPr>
            <a:r>
              <a:rPr lang="de-DE" sz="2600" dirty="0">
                <a:solidFill>
                  <a:srgbClr val="000000"/>
                </a:solidFill>
              </a:rPr>
              <a:t>Auch gesellschaftliche Prozesse wirken sich auf die Entwicklung aus.</a:t>
            </a:r>
          </a:p>
          <a:p>
            <a:pPr lvl="0">
              <a:buClr>
                <a:srgbClr val="21AEB1"/>
              </a:buClr>
            </a:pPr>
            <a:r>
              <a:rPr lang="de-DE" sz="2700" dirty="0">
                <a:solidFill>
                  <a:srgbClr val="000000"/>
                </a:solidFill>
              </a:rPr>
              <a:t>Das heißt, dass die jugendliche Entwicklung nicht von den lebensweltlichen Einflüssen abkoppelbar ist, in die sie historisch eingebettet ist. 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0218BE-075E-420D-99AE-CBB9DC0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66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CB0F8FD-2D92-4406-B93F-197B8B5D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B801E3-45B2-49E4-B7B3-5125416D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>
                <a:solidFill>
                  <a:srgbClr val="19407E"/>
                </a:solidFill>
              </a:rPr>
              <a:t>Sozialisation von jungen Menschen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B2BF51-4318-4B17-B711-9CACD9A4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6"/>
            <a:ext cx="10194343" cy="4721691"/>
          </a:xfrm>
        </p:spPr>
        <p:txBody>
          <a:bodyPr>
            <a:normAutofit lnSpcReduction="10000"/>
          </a:bodyPr>
          <a:lstStyle/>
          <a:p>
            <a:r>
              <a:rPr lang="de-DE" sz="3200" dirty="0"/>
              <a:t>Dabei verläuft die Entwicklung von Jugendlichen auf verschiedenen Ebenen:</a:t>
            </a:r>
          </a:p>
          <a:p>
            <a:pPr lvl="1"/>
            <a:r>
              <a:rPr lang="de-DE" dirty="0"/>
              <a:t>Ebene des Individuums mit den physischen, psychischen und kognitiven Elementen seiner Persönlichkeit;</a:t>
            </a:r>
          </a:p>
          <a:p>
            <a:pPr lvl="1"/>
            <a:r>
              <a:rPr lang="de-DE" dirty="0"/>
              <a:t>Ebene der sozialen Interaktion;</a:t>
            </a:r>
          </a:p>
          <a:p>
            <a:pPr lvl="1"/>
            <a:r>
              <a:rPr lang="de-DE" dirty="0"/>
              <a:t>Ebene der Organisationen und Institutionen;</a:t>
            </a:r>
          </a:p>
          <a:p>
            <a:pPr lvl="1"/>
            <a:r>
              <a:rPr lang="de-DE" dirty="0"/>
              <a:t>Gesellschaftliche Ebene einschließlich ihrer Weltanschauungen und Ideologien.</a:t>
            </a:r>
          </a:p>
          <a:p>
            <a:r>
              <a:rPr lang="de-DE" sz="3600" dirty="0"/>
              <a:t>Junge Menschen entwickeln sich also zu einem Individuum, integrieren sich aber auch in ihr soziales Umfeld.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8EA436-2D96-4E5F-A634-9EE4F96D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12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7DE99A-9762-4ABE-99E3-368BCC4D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DA923F-3660-41F0-A804-4258DB37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Entwicklungsaufgaben im Jugendalter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35E941-8288-4C2F-BB63-173A324B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1628779"/>
            <a:ext cx="9854325" cy="4321175"/>
          </a:xfrm>
        </p:spPr>
        <p:txBody>
          <a:bodyPr>
            <a:normAutofit/>
          </a:bodyPr>
          <a:lstStyle/>
          <a:p>
            <a:r>
              <a:rPr lang="de-DE" dirty="0"/>
              <a:t>Unter Entwicklungsaufgaben versteht man Heraus-forderungen oder Probleme, vor die ein Mensch im Verlauf seiner Entwicklung gestellt wird. </a:t>
            </a:r>
          </a:p>
          <a:p>
            <a:r>
              <a:rPr lang="de-DE" dirty="0"/>
              <a:t>Diese Aufgaben ergeben sich durch die körperlichen Veränderungen, durch den gesellschaftlichen und kulturellen Druck und die dadurch ausgelösten Wünsche und Erwartungen (Oerter &amp; Dreher, 2008).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4C2C11-951A-4AFB-8D75-08A66EEE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05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CB0F8FD-2D92-4406-B93F-197B8B5D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B801E3-45B2-49E4-B7B3-5125416D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Entwicklungsaufgaben im Jugendalter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B2BF51-4318-4B17-B711-9CACD9A4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6"/>
            <a:ext cx="10194343" cy="4721691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21AEB1"/>
              </a:buClr>
            </a:pPr>
            <a:r>
              <a:rPr lang="de-DE" sz="2600" dirty="0">
                <a:solidFill>
                  <a:srgbClr val="000000"/>
                </a:solidFill>
              </a:rPr>
              <a:t>Aufbau eines Freundeskreises.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Zu Altersgenossen beiderlei Geschlechts werden neue, tiefere Beziehungen hergestellt.</a:t>
            </a:r>
            <a:endParaRPr lang="de-DE" sz="2600" dirty="0">
              <a:solidFill>
                <a:srgbClr val="000000"/>
              </a:solidFill>
            </a:endParaRPr>
          </a:p>
          <a:p>
            <a:pPr lvl="0">
              <a:buClr>
                <a:srgbClr val="21AEB1"/>
              </a:buClr>
            </a:pPr>
            <a:r>
              <a:rPr lang="de-DE" sz="2600" dirty="0">
                <a:solidFill>
                  <a:srgbClr val="000000"/>
                </a:solidFill>
              </a:rPr>
              <a:t>Akzeptieren der eigenen körperlichen Erscheinung.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Veränderungen des Körpers und des eigenen Aussehens annehmen.</a:t>
            </a:r>
            <a:endParaRPr lang="de-DE" sz="2600" dirty="0">
              <a:solidFill>
                <a:srgbClr val="000000"/>
              </a:solidFill>
            </a:endParaRPr>
          </a:p>
          <a:p>
            <a:pPr lvl="0">
              <a:buClr>
                <a:srgbClr val="21AEB1"/>
              </a:buClr>
            </a:pPr>
            <a:r>
              <a:rPr lang="de-DE" sz="2600" dirty="0">
                <a:solidFill>
                  <a:srgbClr val="000000"/>
                </a:solidFill>
              </a:rPr>
              <a:t>Sich das Verhalten aneignen, das man in der Gesellschaft von einem Mann bzw. von einer Frau erwartet.</a:t>
            </a:r>
          </a:p>
          <a:p>
            <a:pPr lvl="0">
              <a:buClr>
                <a:srgbClr val="21AEB1"/>
              </a:buClr>
            </a:pPr>
            <a:r>
              <a:rPr lang="de-DE" sz="2600" dirty="0">
                <a:solidFill>
                  <a:srgbClr val="000000"/>
                </a:solidFill>
              </a:rPr>
              <a:t>Aufnahme intimer Beziehungen zur Partner*in.</a:t>
            </a:r>
          </a:p>
          <a:p>
            <a:pPr lvl="0">
              <a:buClr>
                <a:srgbClr val="21AEB1"/>
              </a:buClr>
            </a:pPr>
            <a:r>
              <a:rPr lang="de-DE" sz="2600" dirty="0">
                <a:solidFill>
                  <a:srgbClr val="000000"/>
                </a:solidFill>
              </a:rPr>
              <a:t>Von den Eltern unabhängig werden.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8EA436-2D96-4E5F-A634-9EE4F96D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36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HdZ">
      <a:dk1>
        <a:srgbClr val="000000"/>
      </a:dk1>
      <a:lt1>
        <a:srgbClr val="FFFFFF"/>
      </a:lt1>
      <a:dk2>
        <a:srgbClr val="19407E"/>
      </a:dk2>
      <a:lt2>
        <a:srgbClr val="FFFFFF"/>
      </a:lt2>
      <a:accent1>
        <a:srgbClr val="00508E"/>
      </a:accent1>
      <a:accent2>
        <a:srgbClr val="21AEB1"/>
      </a:accent2>
      <a:accent3>
        <a:srgbClr val="B0C524"/>
      </a:accent3>
      <a:accent4>
        <a:srgbClr val="E62F44"/>
      </a:accent4>
      <a:accent5>
        <a:srgbClr val="E83A8C"/>
      </a:accent5>
      <a:accent6>
        <a:srgbClr val="973E8E"/>
      </a:accent6>
      <a:hlink>
        <a:srgbClr val="19407E"/>
      </a:hlink>
      <a:folHlink>
        <a:srgbClr val="973E8E"/>
      </a:folHlink>
    </a:clrScheme>
    <a:fontScheme name="SHdZ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3600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dZ_PowerPoint-Layout-03.potx" id="{C7250B20-AE26-4FE6-9954-892EB99A2D52}" vid="{9FD27B10-6318-48DD-BD9D-70F32BDFA86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1025</Words>
  <Application>Microsoft Office PowerPoint</Application>
  <PresentationFormat>Breitbild</PresentationFormat>
  <Paragraphs>129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Open Sans</vt:lpstr>
      <vt:lpstr>Symbol</vt:lpstr>
      <vt:lpstr>Wingdings</vt:lpstr>
      <vt:lpstr>Office</vt:lpstr>
      <vt:lpstr>Selbsthilfe der Zukunft </vt:lpstr>
      <vt:lpstr>Inhalt</vt:lpstr>
      <vt:lpstr> Der Begriff der „Jugend“ in den  Sozialwissenschaften </vt:lpstr>
      <vt:lpstr>Angebote für junge Menschen in der Selbsthilfe</vt:lpstr>
      <vt:lpstr> Angebote für junge Menschen in der Selbsthilfe </vt:lpstr>
      <vt:lpstr>Sozialisation von jungen Menschen</vt:lpstr>
      <vt:lpstr>Sozialisation von jungen Menschen</vt:lpstr>
      <vt:lpstr>Entwicklungsaufgaben im Jugendalter</vt:lpstr>
      <vt:lpstr>Entwicklungsaufgaben im Jugendalter</vt:lpstr>
      <vt:lpstr>Entwicklungsaufgaben im Jugendalter</vt:lpstr>
      <vt:lpstr>Entwicklungsaufgaben im Jugendalter</vt:lpstr>
      <vt:lpstr> Soziale Netzwerke von Jugendlichen </vt:lpstr>
      <vt:lpstr>Selbsthilfe als Teil der Entwicklung im Jugendalter</vt:lpstr>
      <vt:lpstr>Selbsthilfe als Teil der Entwicklung im Jugendalter</vt:lpstr>
      <vt:lpstr>Selbsthilfe als Teil der Entwicklung im Jugendalter</vt:lpstr>
      <vt:lpstr>Zusammenfassung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Danuta Sojka-Pokorski</dc:creator>
  <cp:lastModifiedBy>Eva Kauenhowen</cp:lastModifiedBy>
  <cp:revision>109</cp:revision>
  <dcterms:created xsi:type="dcterms:W3CDTF">2022-01-12T13:03:38Z</dcterms:created>
  <dcterms:modified xsi:type="dcterms:W3CDTF">2022-03-08T14:35:35Z</dcterms:modified>
</cp:coreProperties>
</file>