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88"/>
    <a:srgbClr val="FFD066"/>
    <a:srgbClr val="E5E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333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0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0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0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5" y="1998663"/>
            <a:ext cx="4846638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628775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5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4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5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5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0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311109"/>
            <a:ext cx="7267575" cy="54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311109"/>
            <a:ext cx="7267575" cy="54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21175"/>
          </a:xfrm>
        </p:spPr>
        <p:txBody>
          <a:bodyPr/>
          <a:lstStyle>
            <a:lvl1pPr marL="396000" indent="-396000">
              <a:buClr>
                <a:schemeClr val="accent2"/>
              </a:buClr>
              <a:buFont typeface="+mj-lt"/>
              <a:buAutoNum type="arabicPeriod"/>
              <a:defRPr/>
            </a:lvl1pPr>
            <a:lvl2pPr marL="720000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09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078345"/>
            <a:ext cx="7267575" cy="54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48970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1628775"/>
            <a:ext cx="9694862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0" y="1628775"/>
            <a:ext cx="543313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0" y="1627200"/>
            <a:ext cx="5433138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0" y="2505075"/>
            <a:ext cx="5433138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3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3" y="2505600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276851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628774"/>
            <a:ext cx="5580062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5" y="1998663"/>
            <a:ext cx="4846638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99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0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16000" algn="l" defTabSz="914400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2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va.kauenhowen@bag-selbsthilf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r>
              <a:rPr lang="de-DE" dirty="0"/>
              <a:t>Mustervortrag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Gewinnung und Aktivierung von </a:t>
            </a:r>
            <a:br>
              <a:rPr lang="de-DE" altLang="de-DE" dirty="0"/>
            </a:br>
            <a:r>
              <a:rPr lang="de-DE" altLang="de-DE" dirty="0"/>
              <a:t>Mitgliedern für die Selbsthilfe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8120EA-BFF9-4846-9B3C-55AF525A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81E95-8C4B-4610-ABC7-7B54249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Partizipationsmöglichkeiten sollten so ausgestaltet sein, dass sie leicht zugänglich sind und den Mitgliedern das Gefühl geben, tatsächlich gehört zu werden.</a:t>
            </a:r>
          </a:p>
          <a:p>
            <a:pPr lvl="1"/>
            <a:r>
              <a:rPr lang="de-DE" dirty="0"/>
              <a:t>Die Möglichkeiten sollten divers und auf unterschiedliche Zielgruppen ausgelegt sein. Analoge und digitale Angebote können sich hierbei ergänzen.</a:t>
            </a:r>
          </a:p>
          <a:p>
            <a:r>
              <a:rPr lang="de-DE" dirty="0"/>
              <a:t>Eine Anerkennungskultur schafft eine emotionale Bindung an den Verband und motiviert Mitglieder sich zu engagieren.</a:t>
            </a:r>
          </a:p>
          <a:p>
            <a:pPr lvl="1"/>
            <a:r>
              <a:rPr lang="de-DE" dirty="0"/>
              <a:t>Ehrungen für besonderes Engagement, gemeinsame Weihnachtsfeiern, Erwähnungen in der Verbandszeitschrift </a:t>
            </a:r>
            <a:r>
              <a:rPr lang="de-DE" dirty="0" err="1"/>
              <a:t>uvm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C13C99-26B0-4411-A9B3-378C79EF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5752638-A73C-4B46-9364-542E1684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Dauerhafte Bindung schaffen</a:t>
            </a:r>
          </a:p>
        </p:txBody>
      </p:sp>
    </p:spTree>
    <p:extLst>
      <p:ext uri="{BB962C8B-B14F-4D97-AF65-F5344CB8AC3E}">
        <p14:creationId xmlns:p14="http://schemas.microsoft.com/office/powerpoint/2010/main" val="165915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4A3FDF-5481-430A-A430-097CA022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EF0F8-C49D-4D76-B91B-698BB448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Ehrenamtliche Aufgaben sind häufig unattraktiv und mit viel Aufwand verbunden.</a:t>
            </a:r>
          </a:p>
          <a:p>
            <a:r>
              <a:rPr lang="de-DE" sz="3200" dirty="0"/>
              <a:t>Es braucht neue Konzepte für die Verteilung von Zuständigkeiten, um das Ehrenamt der Lebensrealität anzupassen.</a:t>
            </a:r>
          </a:p>
          <a:p>
            <a:pPr lvl="1"/>
            <a:r>
              <a:rPr lang="de-DE" sz="2800" dirty="0"/>
              <a:t>Bildung von Leitungsteams, Wissenstransfer, geregeltes Aufhören, Übergangszeiträume einplanen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77E6F-6E76-4B0D-A5A2-4436114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A40FA7-DBEB-49C3-A7AC-8F51E74A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Verantwortung übernehmen im Verband</a:t>
            </a:r>
          </a:p>
        </p:txBody>
      </p:sp>
    </p:spTree>
    <p:extLst>
      <p:ext uri="{BB962C8B-B14F-4D97-AF65-F5344CB8AC3E}">
        <p14:creationId xmlns:p14="http://schemas.microsoft.com/office/powerpoint/2010/main" val="260143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4A3FDF-5481-430A-A430-097CA022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EF0F8-C49D-4D76-B91B-698BB448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Schulungen und Fortbildungen sind wichtige Faktoren, um einen gelungenen Einstieg in ein Ehrenamt zu gewährleisten.</a:t>
            </a:r>
          </a:p>
          <a:p>
            <a:r>
              <a:rPr lang="de-DE" sz="3200" dirty="0"/>
              <a:t>Es ist wichtig frühzeitig die Nachfolge zu sichern, damit Wissen nicht verloren geht.</a:t>
            </a:r>
          </a:p>
          <a:p>
            <a:pPr lvl="1"/>
            <a:r>
              <a:rPr lang="de-DE" sz="2800" dirty="0"/>
              <a:t>Mentoring, </a:t>
            </a:r>
            <a:r>
              <a:rPr lang="de-DE" sz="2800" dirty="0" err="1"/>
              <a:t>Nachwuchscastings</a:t>
            </a:r>
            <a:r>
              <a:rPr lang="de-DE" sz="2800" dirty="0"/>
              <a:t>, Findungskommission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77E6F-6E76-4B0D-A5A2-4436114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A40FA7-DBEB-49C3-A7AC-8F51E74A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Verantwortung übernehmen im Verband</a:t>
            </a:r>
          </a:p>
        </p:txBody>
      </p:sp>
    </p:spTree>
    <p:extLst>
      <p:ext uri="{BB962C8B-B14F-4D97-AF65-F5344CB8AC3E}">
        <p14:creationId xmlns:p14="http://schemas.microsoft.com/office/powerpoint/2010/main" val="320418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5969BD-C803-451B-904F-58E68101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44ED2-0B43-40A1-AA1C-4074A758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Setzt sich ein Verband die Mitgliedergewinnung zum Ziel, so sollten strukturiert und planvoll Maßnahmen entwickelt werden, die zu den Bedarfen des Verbandes passen.</a:t>
            </a:r>
          </a:p>
          <a:p>
            <a:r>
              <a:rPr lang="de-DE" dirty="0"/>
              <a:t>Für ein planvolles Vorgehen sollten folgende Schritte berücksichtig werden:</a:t>
            </a:r>
          </a:p>
          <a:p>
            <a:pPr marL="817200" lvl="1" indent="-457200">
              <a:buFont typeface="+mj-lt"/>
              <a:buAutoNum type="arabicPeriod"/>
            </a:pPr>
            <a:r>
              <a:rPr lang="de-DE" dirty="0"/>
              <a:t>Status quo - Analyse</a:t>
            </a:r>
          </a:p>
          <a:p>
            <a:pPr marL="817200" lvl="1" indent="-457200">
              <a:buFont typeface="+mj-lt"/>
              <a:buAutoNum type="arabicPeriod"/>
            </a:pPr>
            <a:r>
              <a:rPr lang="de-DE" dirty="0"/>
              <a:t>Auswahl von Zielen und Maßnahmen</a:t>
            </a:r>
          </a:p>
          <a:p>
            <a:pPr marL="817200" lvl="1" indent="-457200">
              <a:buFont typeface="+mj-lt"/>
              <a:buAutoNum type="arabicPeriod"/>
            </a:pPr>
            <a:r>
              <a:rPr lang="de-DE" dirty="0"/>
              <a:t>Evaluation der Maßnahmen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CB9311-18C9-4394-AFD4-0EC16879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29FCBE-752A-4910-918B-9A525397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Strategische Mitgliedergewinnung</a:t>
            </a:r>
          </a:p>
        </p:txBody>
      </p:sp>
    </p:spTree>
    <p:extLst>
      <p:ext uri="{BB962C8B-B14F-4D97-AF65-F5344CB8AC3E}">
        <p14:creationId xmlns:p14="http://schemas.microsoft.com/office/powerpoint/2010/main" val="23369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BCF6D8-0731-4B5A-8324-228E8EF3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208E06-0AFD-499A-BD6A-DC48D7F5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Ressourcen stehen dem Verband für diesen Bereich zur Verfügung?</a:t>
            </a:r>
          </a:p>
          <a:p>
            <a:pPr lvl="1"/>
            <a:r>
              <a:rPr lang="de-DE" dirty="0"/>
              <a:t>Finanziell, personell, organisatorisch</a:t>
            </a:r>
          </a:p>
          <a:p>
            <a:r>
              <a:rPr lang="de-DE" dirty="0"/>
              <a:t>Besteht eine funktionale Aufgabenzuweisung im Verband?</a:t>
            </a:r>
          </a:p>
          <a:p>
            <a:pPr lvl="1"/>
            <a:r>
              <a:rPr lang="de-DE" dirty="0"/>
              <a:t>Jugendscouts, Mentoren, Referat Mitgliedergewinnung</a:t>
            </a:r>
          </a:p>
          <a:p>
            <a:r>
              <a:rPr lang="de-DE" dirty="0"/>
              <a:t>Ist eine Willkommenskultur für die möglichen neuen Mitglieder im Verband implementiert?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78C05-8E40-4198-87A4-EF54AB13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79F438-DD88-4E5D-B6AE-290E5F14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Status-quo – Analyse</a:t>
            </a:r>
          </a:p>
        </p:txBody>
      </p:sp>
    </p:spTree>
    <p:extLst>
      <p:ext uri="{BB962C8B-B14F-4D97-AF65-F5344CB8AC3E}">
        <p14:creationId xmlns:p14="http://schemas.microsoft.com/office/powerpoint/2010/main" val="72219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60D3BE-D5C2-416C-AA92-4587C7FD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0B1DD-EE1F-4D18-9D0B-3DC9AEE1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Zunächst sollte eine Analyse der Zielgruppen erfolgen.</a:t>
            </a:r>
          </a:p>
          <a:p>
            <a:pPr lvl="1"/>
            <a:r>
              <a:rPr lang="de-DE" dirty="0"/>
              <a:t>Indikatoren: Alter, Geschlecht, Patient </a:t>
            </a:r>
            <a:r>
              <a:rPr lang="de-DE" dirty="0" err="1"/>
              <a:t>Pathways</a:t>
            </a:r>
            <a:endParaRPr lang="de-DE" dirty="0"/>
          </a:p>
          <a:p>
            <a:r>
              <a:rPr lang="de-DE" dirty="0"/>
              <a:t>Kann die Zielgruppe auf neue, anders erreichbare Zielgruppen ausgeweitet werden?</a:t>
            </a:r>
          </a:p>
          <a:p>
            <a:pPr lvl="1"/>
            <a:r>
              <a:rPr lang="de-DE" dirty="0"/>
              <a:t>Angepasste Ansprache für Menschen mit Migrationshintergrund, junge Betroffene</a:t>
            </a:r>
          </a:p>
          <a:p>
            <a:r>
              <a:rPr lang="de-DE" dirty="0"/>
              <a:t>Möchte der Verband im Schwerpunkt Dienstleistungen anbieten oder steht die Partizipation der Betroffenen im Fokus?</a:t>
            </a:r>
          </a:p>
          <a:p>
            <a:r>
              <a:rPr lang="de-DE" dirty="0"/>
              <a:t>Wie weit möchte sich der Verband professionalisieren?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64873D-37EB-41B8-8514-7D93AB78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7E0945-C79F-41AB-B858-780646BA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von Zielen und Maßnahmen</a:t>
            </a:r>
          </a:p>
        </p:txBody>
      </p:sp>
    </p:spTree>
    <p:extLst>
      <p:ext uri="{BB962C8B-B14F-4D97-AF65-F5344CB8AC3E}">
        <p14:creationId xmlns:p14="http://schemas.microsoft.com/office/powerpoint/2010/main" val="180461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0CC5D0-42D9-43D8-921A-9CC7C6A9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AD62DD-AD53-443C-869F-89279E62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Die Mitgliedergewinnung sollte als fortlaufender Prozess betrachtet werden</a:t>
            </a:r>
          </a:p>
          <a:p>
            <a:r>
              <a:rPr lang="de-DE" dirty="0"/>
              <a:t>Ziele, Maßnahmen und Erfolg sollten in regelmäßigen Abständen evaluiert und ggfs. angepasst werden</a:t>
            </a:r>
          </a:p>
          <a:p>
            <a:r>
              <a:rPr lang="de-DE" dirty="0"/>
              <a:t>Stimmen die Ziele noch mit den Vorstellungen des Verbandes überein?</a:t>
            </a:r>
          </a:p>
          <a:p>
            <a:r>
              <a:rPr lang="de-DE" dirty="0"/>
              <a:t>Können die Ziele durch die ausgewählten Maßnahmen erreicht werden?</a:t>
            </a:r>
          </a:p>
          <a:p>
            <a:r>
              <a:rPr lang="de-DE" dirty="0"/>
              <a:t>Gibt es andere, erfolgversprechendere Methoden, die ausprobiert werden sollten?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B8BE8B-8E7A-4A69-83DD-1B122AC2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D457936-BB7B-4A0D-9E06-C1F5BC3F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20664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186414"/>
            <a:ext cx="7267575" cy="547200"/>
          </a:xfrm>
        </p:spPr>
        <p:txBody>
          <a:bodyPr/>
          <a:lstStyle/>
          <a:p>
            <a:r>
              <a:rPr lang="de-DE" dirty="0"/>
              <a:t>s</a:t>
            </a:r>
            <a:r>
              <a:rPr lang="de-DE"/>
              <a:t>elbsthilfe-der-zukunft</a:t>
            </a:r>
            <a:r>
              <a:rPr lang="de-DE" dirty="0"/>
              <a:t>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48970"/>
            <a:ext cx="9706585" cy="2505210"/>
          </a:xfrm>
        </p:spPr>
        <p:txBody>
          <a:bodyPr>
            <a:normAutofit/>
          </a:bodyPr>
          <a:lstStyle/>
          <a:p>
            <a:r>
              <a:rPr lang="de-DE" b="1" dirty="0"/>
              <a:t>Eva Kauenhowen</a:t>
            </a:r>
          </a:p>
          <a:p>
            <a:r>
              <a:rPr lang="de-DE" dirty="0"/>
              <a:t>Projektmitarbeiterin, </a:t>
            </a:r>
            <a:br>
              <a:rPr lang="de-DE" dirty="0"/>
            </a:br>
            <a:r>
              <a:rPr lang="de-DE" dirty="0"/>
              <a:t>Schwerpunkt Soziale Medien</a:t>
            </a:r>
          </a:p>
          <a:p>
            <a:r>
              <a:rPr lang="de-DE" dirty="0"/>
              <a:t>Telefon: 0211 31 006-20</a:t>
            </a:r>
          </a:p>
          <a:p>
            <a:r>
              <a:rPr lang="de-DE" dirty="0">
                <a:hlinkClick r:id="rId2"/>
              </a:rPr>
              <a:t>eva.kauenhowen@bag-selbsthilfe.de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Problemlage</a:t>
            </a:r>
          </a:p>
          <a:p>
            <a:r>
              <a:rPr lang="de-DE" dirty="0"/>
              <a:t>Phasen der Mitgliedergewinnung</a:t>
            </a:r>
          </a:p>
          <a:p>
            <a:r>
              <a:rPr lang="de-DE" dirty="0"/>
              <a:t>Ansprache von Interessierten</a:t>
            </a:r>
          </a:p>
          <a:p>
            <a:r>
              <a:rPr lang="de-DE" dirty="0"/>
              <a:t>Willkommenskultur</a:t>
            </a:r>
          </a:p>
          <a:p>
            <a:r>
              <a:rPr lang="de-DE" dirty="0"/>
              <a:t>Dauerhafte Bindung schaffen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Verantwortung übernehmen im Verband</a:t>
            </a:r>
          </a:p>
          <a:p>
            <a:r>
              <a:rPr lang="de-DE" dirty="0"/>
              <a:t>Strategische Mitgliedergewinnung</a:t>
            </a:r>
          </a:p>
          <a:p>
            <a:r>
              <a:rPr lang="de-DE" dirty="0"/>
              <a:t>Status-quo – Analyse</a:t>
            </a:r>
          </a:p>
          <a:p>
            <a:r>
              <a:rPr lang="de-DE" dirty="0"/>
              <a:t>Auswahl von Zielen und Maßnahmen</a:t>
            </a:r>
          </a:p>
          <a:p>
            <a:r>
              <a:rPr lang="de-DE" dirty="0"/>
              <a:t>Evaluation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47F35B-4D9A-42BF-A51A-DF4EF6CE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83508-A43F-4CE8-A045-BD494BC48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>
                <a:latin typeface="Trebuchet MS" panose="020B0603020202020204" pitchFamily="34" charset="0"/>
              </a:rPr>
              <a:t>Immer weniger Menschen sind bereit sich ehrenamtlich zu engagieren.</a:t>
            </a:r>
          </a:p>
          <a:p>
            <a:r>
              <a:rPr lang="de-DE" altLang="de-DE" sz="3200" dirty="0">
                <a:latin typeface="Trebuchet MS" panose="020B0603020202020204" pitchFamily="34" charset="0"/>
              </a:rPr>
              <a:t>Die Erwartungen und Ansprüche an die Selbsthilfe haben sich verschoben. </a:t>
            </a:r>
          </a:p>
          <a:p>
            <a:pPr lvl="1"/>
            <a:r>
              <a:rPr lang="de-DE" altLang="de-DE" sz="2800" dirty="0">
                <a:latin typeface="Trebuchet MS" panose="020B0603020202020204" pitchFamily="34" charset="0"/>
              </a:rPr>
              <a:t>Vielfach wird eine Konsumhaltung der Betroffenen wahrgenommen.</a:t>
            </a:r>
          </a:p>
          <a:p>
            <a:r>
              <a:rPr lang="de-DE" altLang="de-DE" sz="3200" dirty="0">
                <a:latin typeface="Trebuchet MS" panose="020B0603020202020204" pitchFamily="34" charset="0"/>
              </a:rPr>
              <a:t>Die Selbsthilfe hat mit multiplen Herausforderungen zu kämpfen.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3F2CFF-F245-478F-885C-410F0213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09D55E-2F4D-443C-91CD-83292591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Problemlage</a:t>
            </a:r>
          </a:p>
        </p:txBody>
      </p:sp>
    </p:spTree>
    <p:extLst>
      <p:ext uri="{BB962C8B-B14F-4D97-AF65-F5344CB8AC3E}">
        <p14:creationId xmlns:p14="http://schemas.microsoft.com/office/powerpoint/2010/main" val="214154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899ECB7-F491-4427-99BE-28F69B18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016998-D552-4255-9502-E55D8324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de-DE" sz="4000" dirty="0"/>
          </a:p>
          <a:p>
            <a:pPr marL="514350" indent="-514350">
              <a:buFont typeface="+mj-lt"/>
              <a:buAutoNum type="arabicPeriod"/>
            </a:pPr>
            <a:r>
              <a:rPr lang="de-DE" sz="4000" dirty="0"/>
              <a:t>Ansprache von Interessierten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dirty="0"/>
              <a:t>Neumitglieder willkommen heißen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dirty="0"/>
              <a:t>Dauerhafte Bindung an den Verband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FABF83-087B-4342-86B5-A5C25E08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C4E4D1F-0062-4755-A625-82E7186C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der </a:t>
            </a:r>
            <a:br>
              <a:rPr lang="de-DE" dirty="0"/>
            </a:br>
            <a:r>
              <a:rPr lang="de-DE" dirty="0"/>
              <a:t>Mitgliedergewinnung</a:t>
            </a:r>
          </a:p>
        </p:txBody>
      </p:sp>
    </p:spTree>
    <p:extLst>
      <p:ext uri="{BB962C8B-B14F-4D97-AF65-F5344CB8AC3E}">
        <p14:creationId xmlns:p14="http://schemas.microsoft.com/office/powerpoint/2010/main" val="17938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1D5017-A611-4A95-916E-7B23B847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9D31B-8524-4D41-9AB8-C4CF84EC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3600" dirty="0"/>
              <a:t>Im eigenen Verband muss zunächst ein Bewusstsein für das Problem geschaffen werden.</a:t>
            </a:r>
          </a:p>
          <a:p>
            <a:r>
              <a:rPr lang="de-DE" sz="3600" dirty="0"/>
              <a:t>Interessierte können durch Öffentlichkeitswirksame Werbung oder eine Ansprache bei Events erreicht werden.</a:t>
            </a:r>
          </a:p>
          <a:p>
            <a:pPr lvl="1"/>
            <a:r>
              <a:rPr lang="de-DE" sz="3200" dirty="0"/>
              <a:t>Social Media, Infostände, Zeitungsartikel</a:t>
            </a:r>
          </a:p>
          <a:p>
            <a:r>
              <a:rPr lang="de-DE" sz="3600" dirty="0"/>
              <a:t>Persönliche Kontakte und Identifikationsmöglichkeiten erleichtern den Einstieg in den Verband. </a:t>
            </a:r>
          </a:p>
          <a:p>
            <a:pPr lvl="1"/>
            <a:r>
              <a:rPr lang="de-DE" sz="3200" dirty="0"/>
              <a:t>Peer-to-Peer Konzepte oder „Buddys“</a:t>
            </a:r>
          </a:p>
          <a:p>
            <a:r>
              <a:rPr lang="de-DE" sz="3600" dirty="0"/>
              <a:t>Kooperationen mit Vertrauenspersonen des Gesundheitswesens helfen dabei, die Zielgruppe auf das Angebot der Selbsthilfe aufmerksam zu machen.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1CDE8E-4891-4907-8921-36AAF7A2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A16F7F8-6ECD-4F73-BE29-3D38DD30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Ansprache von Interessierten</a:t>
            </a:r>
          </a:p>
        </p:txBody>
      </p:sp>
    </p:spTree>
    <p:extLst>
      <p:ext uri="{BB962C8B-B14F-4D97-AF65-F5344CB8AC3E}">
        <p14:creationId xmlns:p14="http://schemas.microsoft.com/office/powerpoint/2010/main" val="145560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7BD47-CC5F-4603-B92B-734D38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B0A2B-C7F9-45E3-A066-80EB932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Neue Mitglieder sind häufig hochmotiviert. Ihnen sollten direkt Angebote präsentiert werden, die einen Einstieg ins Ehrenamt ermöglichen.</a:t>
            </a:r>
          </a:p>
          <a:p>
            <a:pPr lvl="1"/>
            <a:r>
              <a:rPr lang="de-DE" dirty="0"/>
              <a:t>Willkommenspakete, Neueinsteigerseminare, Verbandsverteiler</a:t>
            </a:r>
          </a:p>
          <a:p>
            <a:r>
              <a:rPr lang="de-DE" dirty="0"/>
              <a:t>Vielen neuen Mitgliedern fällt es schwer einen Anschluss in bestehenden Strukturen zu finden. Sie brauchen eine Orientierung, an wen sie sich wenden können.</a:t>
            </a:r>
          </a:p>
          <a:p>
            <a:pPr lvl="1"/>
            <a:r>
              <a:rPr lang="de-DE" dirty="0"/>
              <a:t>Feste Ansprechpersonen, Lotsen und Mentoring-Programme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893D1-E556-4C07-A66C-F8E2741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61F164-C240-4D8A-B363-60BEE9E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Willkommenskultur</a:t>
            </a:r>
          </a:p>
        </p:txBody>
      </p:sp>
    </p:spTree>
    <p:extLst>
      <p:ext uri="{BB962C8B-B14F-4D97-AF65-F5344CB8AC3E}">
        <p14:creationId xmlns:p14="http://schemas.microsoft.com/office/powerpoint/2010/main" val="289769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7BD47-CC5F-4603-B92B-734D38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B0A2B-C7F9-45E3-A066-80EB932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Neue Mitglieder wollen angehört werden und ihre Ideen einbringen. Es ist wichtig niedrigschwellige Partizipationsmöglichkeiten anzubieten.</a:t>
            </a:r>
          </a:p>
          <a:p>
            <a:r>
              <a:rPr lang="de-DE" dirty="0"/>
              <a:t>Nicht jeder interessiert sich für alles. Es ist wichtig zielgruppenspezifische Themen zu setzen.</a:t>
            </a:r>
          </a:p>
          <a:p>
            <a:r>
              <a:rPr lang="de-DE" dirty="0"/>
              <a:t>Spaß und Emotionen sollten sind wichtige Elemente!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893D1-E556-4C07-A66C-F8E2741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61F164-C240-4D8A-B363-60BEE9E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Willkommenskultur</a:t>
            </a:r>
          </a:p>
        </p:txBody>
      </p:sp>
    </p:spTree>
    <p:extLst>
      <p:ext uri="{BB962C8B-B14F-4D97-AF65-F5344CB8AC3E}">
        <p14:creationId xmlns:p14="http://schemas.microsoft.com/office/powerpoint/2010/main" val="41978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7BD47-CC5F-4603-B92B-734D38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B0A2B-C7F9-45E3-A066-80EB932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Neue Mitglieder sind häufig hochmotiviert. Ihnen sollten direkt Angebote präsentiert werden, die einen Einstieg ins Ehrenamt ermöglichen.</a:t>
            </a:r>
          </a:p>
          <a:p>
            <a:pPr lvl="1"/>
            <a:r>
              <a:rPr lang="de-DE" dirty="0"/>
              <a:t>Willkommenspakete, Neueinsteigerseminare, Verbandsverteiler</a:t>
            </a:r>
          </a:p>
          <a:p>
            <a:r>
              <a:rPr lang="de-DE" dirty="0"/>
              <a:t>Vielen neuen Mitgliedern fällt es schwer einen Anschluss in bestehenden Strukturen zu finden. Sie brauchen eine Orientierung, an wen sie sich wenden können.</a:t>
            </a:r>
          </a:p>
          <a:p>
            <a:pPr lvl="1"/>
            <a:r>
              <a:rPr lang="de-DE" dirty="0"/>
              <a:t>Feste Ansprechpersonen, Lotsen und Mentoring-Programme</a:t>
            </a:r>
          </a:p>
          <a:p>
            <a:r>
              <a:rPr lang="de-DE" dirty="0"/>
              <a:t>Neue Mitglieder wollen angehört werden und ihre Ideen einbringen. Es ist wichtig niedrigschwellige Partizipationsmöglichkeiten anzubieten.</a:t>
            </a:r>
          </a:p>
          <a:p>
            <a:r>
              <a:rPr lang="de-DE" dirty="0"/>
              <a:t>Nicht jeder interessiert sich für alles. Es ist wichtig zielgruppenspezifische Themen zu setzen.</a:t>
            </a:r>
          </a:p>
          <a:p>
            <a:r>
              <a:rPr lang="de-DE" dirty="0"/>
              <a:t>Spaß und Emotionen sollten als wichtig angesehen werden!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893D1-E556-4C07-A66C-F8E2741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61F164-C240-4D8A-B363-60BEE9E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Willkommenskultur</a:t>
            </a:r>
          </a:p>
        </p:txBody>
      </p:sp>
    </p:spTree>
    <p:extLst>
      <p:ext uri="{BB962C8B-B14F-4D97-AF65-F5344CB8AC3E}">
        <p14:creationId xmlns:p14="http://schemas.microsoft.com/office/powerpoint/2010/main" val="198808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8120EA-BFF9-4846-9B3C-55AF525A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81E95-8C4B-4610-ABC7-7B54249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Damit Mitglieder sich dauerhaft an den Verband binden ist es wichtig, dass sie dort positive Erlebnisse haben und sich gehört fühlen. </a:t>
            </a:r>
          </a:p>
          <a:p>
            <a:r>
              <a:rPr lang="de-DE" dirty="0"/>
              <a:t>Wichtige Faktoren für ein dauerhaftes Engagement sind ein sozialer Zusammenhalt in der Gemeinschaft und die Möglichkeit der Kompetenzerweiterung für das einzelne Mitglied.</a:t>
            </a:r>
          </a:p>
          <a:p>
            <a:pPr lvl="1"/>
            <a:r>
              <a:rPr lang="de-DE" dirty="0"/>
              <a:t>Unterhaltsame Freizeitaktivitäten stärken das Gruppengefühl.</a:t>
            </a:r>
          </a:p>
          <a:p>
            <a:pPr lvl="1"/>
            <a:r>
              <a:rPr lang="de-DE" dirty="0"/>
              <a:t>Fortbildungen und Schulungen geben den Mitgliedern Selbstvertrauen und einen Anreiz, der auch die persönliche und berufliche Weiterentwicklung unterstützt.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C13C99-26B0-4411-A9B3-378C79EF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5752638-A73C-4B46-9364-542E1684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Dauerhafte Bindung schaffen</a:t>
            </a:r>
          </a:p>
        </p:txBody>
      </p:sp>
    </p:spTree>
    <p:extLst>
      <p:ext uri="{BB962C8B-B14F-4D97-AF65-F5344CB8AC3E}">
        <p14:creationId xmlns:p14="http://schemas.microsoft.com/office/powerpoint/2010/main" val="174035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904</Words>
  <Application>Microsoft Office PowerPoint</Application>
  <PresentationFormat>Breitbild</PresentationFormat>
  <Paragraphs>126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Symbol</vt:lpstr>
      <vt:lpstr>Trebuchet MS</vt:lpstr>
      <vt:lpstr>Wingdings</vt:lpstr>
      <vt:lpstr>Office</vt:lpstr>
      <vt:lpstr>Selbsthilfe der Zukunft Mustervortrag</vt:lpstr>
      <vt:lpstr>Inhalt</vt:lpstr>
      <vt:lpstr>Problemlage</vt:lpstr>
      <vt:lpstr>Phasen der  Mitgliedergewinnung</vt:lpstr>
      <vt:lpstr>Ansprache von Interessierten</vt:lpstr>
      <vt:lpstr>Willkommenskultur</vt:lpstr>
      <vt:lpstr>Willkommenskultur</vt:lpstr>
      <vt:lpstr>Willkommenskultur</vt:lpstr>
      <vt:lpstr>Dauerhafte Bindung schaffen</vt:lpstr>
      <vt:lpstr>Dauerhafte Bindung schaffen</vt:lpstr>
      <vt:lpstr>Verantwortung übernehmen im Verband</vt:lpstr>
      <vt:lpstr>Verantwortung übernehmen im Verband</vt:lpstr>
      <vt:lpstr>Strategische Mitgliedergewinnung</vt:lpstr>
      <vt:lpstr>Status-quo – Analyse</vt:lpstr>
      <vt:lpstr>Auswahl von Zielen und Maßnahmen</vt:lpstr>
      <vt:lpstr>Evaluation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105</cp:revision>
  <dcterms:created xsi:type="dcterms:W3CDTF">2022-01-12T13:03:38Z</dcterms:created>
  <dcterms:modified xsi:type="dcterms:W3CDTF">2022-03-04T15:21:49Z</dcterms:modified>
</cp:coreProperties>
</file>