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78" r:id="rId6"/>
    <p:sldId id="279" r:id="rId7"/>
    <p:sldId id="280" r:id="rId8"/>
    <p:sldId id="281" r:id="rId9"/>
    <p:sldId id="282" r:id="rId10"/>
    <p:sldId id="283" r:id="rId11"/>
    <p:sldId id="284" r:id="rId12"/>
    <p:sldId id="285" r:id="rId13"/>
    <p:sldId id="286" r:id="rId14"/>
    <p:sldId id="27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2" d="100"/>
          <a:sy n="102" d="100"/>
        </p:scale>
        <p:origin x="333"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E2AB8-AF3A-4E12-8463-10B7B4CF50F2}" type="datetimeFigureOut">
              <a:rPr lang="de-DE" smtClean="0"/>
              <a:t>07.03.2022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A874E-0B5C-434F-AFB4-D5C1F2CAE807}" type="slidenum">
              <a:rPr lang="de-DE" smtClean="0"/>
              <a:t>‹Nr.›</a:t>
            </a:fld>
            <a:endParaRPr lang="de-DE"/>
          </a:p>
        </p:txBody>
      </p:sp>
    </p:spTree>
    <p:extLst>
      <p:ext uri="{BB962C8B-B14F-4D97-AF65-F5344CB8AC3E}">
        <p14:creationId xmlns:p14="http://schemas.microsoft.com/office/powerpoint/2010/main" val="352321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C710E571-530C-4946-8253-F8791C72C9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78" t="-5632" r="14105" b="50687"/>
          <a:stretch/>
        </p:blipFill>
        <p:spPr>
          <a:xfrm>
            <a:off x="1968000" y="2997004"/>
            <a:ext cx="10224000" cy="3293949"/>
          </a:xfrm>
          <a:prstGeom prst="rect">
            <a:avLst/>
          </a:prstGeom>
        </p:spPr>
      </p:pic>
      <p:sp>
        <p:nvSpPr>
          <p:cNvPr id="2" name="Titel 1">
            <a:extLst>
              <a:ext uri="{FF2B5EF4-FFF2-40B4-BE49-F238E27FC236}">
                <a16:creationId xmlns:a16="http://schemas.microsoft.com/office/drawing/2014/main" id="{21D7597F-CEF9-4F27-9243-60CCCA6B7E0D}"/>
              </a:ext>
            </a:extLst>
          </p:cNvPr>
          <p:cNvSpPr>
            <a:spLocks noGrp="1"/>
          </p:cNvSpPr>
          <p:nvPr>
            <p:ph type="ctrTitle"/>
          </p:nvPr>
        </p:nvSpPr>
        <p:spPr>
          <a:xfrm>
            <a:off x="518400" y="1275851"/>
            <a:ext cx="9901237" cy="1881188"/>
          </a:xfrm>
        </p:spPr>
        <p:txBody>
          <a:bodyPr anchor="ctr"/>
          <a:lstStyle>
            <a:lvl1pPr algn="l">
              <a:defRPr sz="4400"/>
            </a:lvl1pPr>
          </a:lstStyle>
          <a:p>
            <a:r>
              <a:rPr lang="de-DE" dirty="0"/>
              <a:t>Mastertitelformat bearbeiten</a:t>
            </a:r>
          </a:p>
        </p:txBody>
      </p:sp>
      <p:sp>
        <p:nvSpPr>
          <p:cNvPr id="3" name="Untertitel 2">
            <a:extLst>
              <a:ext uri="{FF2B5EF4-FFF2-40B4-BE49-F238E27FC236}">
                <a16:creationId xmlns:a16="http://schemas.microsoft.com/office/drawing/2014/main" id="{33AEE53E-B4A4-4104-A14F-E482D4FCF817}"/>
              </a:ext>
            </a:extLst>
          </p:cNvPr>
          <p:cNvSpPr>
            <a:spLocks noGrp="1"/>
          </p:cNvSpPr>
          <p:nvPr>
            <p:ph type="subTitle" idx="1"/>
          </p:nvPr>
        </p:nvSpPr>
        <p:spPr>
          <a:xfrm>
            <a:off x="518403" y="3249114"/>
            <a:ext cx="9898775" cy="1655762"/>
          </a:xfrm>
        </p:spPr>
        <p:txBody>
          <a:bodyPr>
            <a:normAutofit/>
          </a:bodyPr>
          <a:lstStyle>
            <a:lvl1pPr marL="0" indent="0" algn="l">
              <a:buNone/>
              <a:defRPr sz="2800" b="1">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BDDB3804-947D-4BB3-B4D5-7ED4F73876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2003" y="1629000"/>
            <a:ext cx="1265935" cy="288000"/>
          </a:xfrm>
          <a:prstGeom prst="rect">
            <a:avLst/>
          </a:prstGeom>
        </p:spPr>
      </p:pic>
      <p:pic>
        <p:nvPicPr>
          <p:cNvPr id="12" name="Grafik 11">
            <a:extLst>
              <a:ext uri="{FF2B5EF4-FFF2-40B4-BE49-F238E27FC236}">
                <a16:creationId xmlns:a16="http://schemas.microsoft.com/office/drawing/2014/main" id="{613495AE-BA1B-490C-9451-F7BF79EBD3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8000" y="2349000"/>
            <a:ext cx="1606512" cy="1368000"/>
          </a:xfrm>
          <a:prstGeom prst="rect">
            <a:avLst/>
          </a:prstGeom>
        </p:spPr>
      </p:pic>
      <p:pic>
        <p:nvPicPr>
          <p:cNvPr id="13" name="Grafik 12">
            <a:extLst>
              <a:ext uri="{FF2B5EF4-FFF2-40B4-BE49-F238E27FC236}">
                <a16:creationId xmlns:a16="http://schemas.microsoft.com/office/drawing/2014/main" id="{989C91DA-98AD-4679-96D3-32364BED13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
        <p:nvSpPr>
          <p:cNvPr id="14" name="Rechteck 13">
            <a:extLst>
              <a:ext uri="{FF2B5EF4-FFF2-40B4-BE49-F238E27FC236}">
                <a16:creationId xmlns:a16="http://schemas.microsoft.com/office/drawing/2014/main" id="{509EEA94-67BF-4A6F-BFDF-2FCF43862A6F}"/>
              </a:ext>
            </a:extLst>
          </p:cNvPr>
          <p:cNvSpPr/>
          <p:nvPr userDrawn="1"/>
        </p:nvSpPr>
        <p:spPr>
          <a:xfrm>
            <a:off x="0" y="0"/>
            <a:ext cx="12193200" cy="46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FC076E73-8E2A-4323-863E-FB657B36997D}"/>
              </a:ext>
            </a:extLst>
          </p:cNvPr>
          <p:cNvSpPr/>
          <p:nvPr userDrawn="1"/>
        </p:nvSpPr>
        <p:spPr>
          <a:xfrm>
            <a:off x="0" y="6739200"/>
            <a:ext cx="12192000" cy="11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D3C27E9D-7463-4196-8D82-060FD091672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37" t="18280" r="6442" b="3436"/>
          <a:stretch/>
        </p:blipFill>
        <p:spPr>
          <a:xfrm>
            <a:off x="0" y="3717000"/>
            <a:ext cx="12192000" cy="3042266"/>
          </a:xfrm>
          <a:prstGeom prst="rect">
            <a:avLst/>
          </a:prstGeom>
        </p:spPr>
      </p:pic>
    </p:spTree>
    <p:extLst>
      <p:ext uri="{BB962C8B-B14F-4D97-AF65-F5344CB8AC3E}">
        <p14:creationId xmlns:p14="http://schemas.microsoft.com/office/powerpoint/2010/main" val="206731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und Inhalt ">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B5715C8A-186E-459B-B87A-D3406A75D7E7}"/>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DE7491B7-2EA6-44BC-94D5-3DBCB617AA9F}"/>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4" name="Textplatzhalter 3">
            <a:extLst>
              <a:ext uri="{FF2B5EF4-FFF2-40B4-BE49-F238E27FC236}">
                <a16:creationId xmlns:a16="http://schemas.microsoft.com/office/drawing/2014/main" id="{B8E9A029-D75B-417F-9DB8-B8AB320EA9C8}"/>
              </a:ext>
            </a:extLst>
          </p:cNvPr>
          <p:cNvSpPr>
            <a:spLocks noGrp="1"/>
          </p:cNvSpPr>
          <p:nvPr>
            <p:ph type="body" sz="half" idx="2"/>
          </p:nvPr>
        </p:nvSpPr>
        <p:spPr>
          <a:xfrm>
            <a:off x="515939" y="5376605"/>
            <a:ext cx="5435600" cy="57334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640F6146-DFEE-4F99-8570-8E02F1A4474E}"/>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Inhaltsplatzhalter 9">
            <a:extLst>
              <a:ext uri="{FF2B5EF4-FFF2-40B4-BE49-F238E27FC236}">
                <a16:creationId xmlns:a16="http://schemas.microsoft.com/office/drawing/2014/main" id="{834EDF1F-371E-43F8-A0CD-641A876C277D}"/>
              </a:ext>
            </a:extLst>
          </p:cNvPr>
          <p:cNvSpPr>
            <a:spLocks noGrp="1"/>
          </p:cNvSpPr>
          <p:nvPr>
            <p:ph sz="quarter" idx="14"/>
          </p:nvPr>
        </p:nvSpPr>
        <p:spPr>
          <a:xfrm>
            <a:off x="6829427" y="1998663"/>
            <a:ext cx="4846639" cy="34099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a:extLst>
              <a:ext uri="{FF2B5EF4-FFF2-40B4-BE49-F238E27FC236}">
                <a16:creationId xmlns:a16="http://schemas.microsoft.com/office/drawing/2014/main" id="{838DC3E4-200D-4DC2-A2EF-29694DDAEC82}"/>
              </a:ext>
            </a:extLst>
          </p:cNvPr>
          <p:cNvSpPr>
            <a:spLocks noGrp="1"/>
          </p:cNvSpPr>
          <p:nvPr>
            <p:ph type="pic" sz="quarter" idx="15"/>
          </p:nvPr>
        </p:nvSpPr>
        <p:spPr>
          <a:xfrm>
            <a:off x="515939" y="1628779"/>
            <a:ext cx="5435600" cy="3242483"/>
          </a:xfrm>
        </p:spPr>
        <p:txBody>
          <a:bodyPr/>
          <a:lstStyle/>
          <a:p>
            <a:endParaRPr lang="de-DE"/>
          </a:p>
        </p:txBody>
      </p:sp>
    </p:spTree>
    <p:extLst>
      <p:ext uri="{BB962C8B-B14F-4D97-AF65-F5344CB8AC3E}">
        <p14:creationId xmlns:p14="http://schemas.microsoft.com/office/powerpoint/2010/main" val="258106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518401" y="1627200"/>
            <a:ext cx="6492875" cy="432117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4" name="Textplatzhalter 3">
            <a:extLst>
              <a:ext uri="{FF2B5EF4-FFF2-40B4-BE49-F238E27FC236}">
                <a16:creationId xmlns:a16="http://schemas.microsoft.com/office/drawing/2014/main" id="{F5A56A27-597C-4144-BD98-4C9AB6EDC15E}"/>
              </a:ext>
            </a:extLst>
          </p:cNvPr>
          <p:cNvSpPr>
            <a:spLocks noGrp="1"/>
          </p:cNvSpPr>
          <p:nvPr>
            <p:ph type="body" sz="half" idx="2"/>
          </p:nvPr>
        </p:nvSpPr>
        <p:spPr>
          <a:xfrm>
            <a:off x="7544971" y="1628775"/>
            <a:ext cx="4131092" cy="432275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177718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6244649" y="1628775"/>
            <a:ext cx="5436000" cy="432117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5435600" cy="4321176"/>
          </a:xfrm>
        </p:spPr>
        <p:txBody>
          <a:bodyPr/>
          <a:lstStyle/>
          <a:p>
            <a:endParaRPr lang="de-DE" dirty="0"/>
          </a:p>
        </p:txBody>
      </p:sp>
    </p:spTree>
    <p:extLst>
      <p:ext uri="{BB962C8B-B14F-4D97-AF65-F5344CB8AC3E}">
        <p14:creationId xmlns:p14="http://schemas.microsoft.com/office/powerpoint/2010/main" val="157834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und Inhal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4227252" y="1628779"/>
            <a:ext cx="3420000" cy="20161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3420000" cy="2016000"/>
          </a:xfrm>
        </p:spPr>
        <p:txBody>
          <a:bodyPr/>
          <a:lstStyle/>
          <a:p>
            <a:endParaRPr lang="de-DE" dirty="0"/>
          </a:p>
        </p:txBody>
      </p:sp>
      <p:sp>
        <p:nvSpPr>
          <p:cNvPr id="8" name="Bildplatzhalter 7">
            <a:extLst>
              <a:ext uri="{FF2B5EF4-FFF2-40B4-BE49-F238E27FC236}">
                <a16:creationId xmlns:a16="http://schemas.microsoft.com/office/drawing/2014/main" id="{91CEAED0-2572-4764-BFC8-0EB8D9263744}"/>
              </a:ext>
            </a:extLst>
          </p:cNvPr>
          <p:cNvSpPr>
            <a:spLocks noGrp="1"/>
          </p:cNvSpPr>
          <p:nvPr>
            <p:ph type="pic" sz="quarter" idx="14"/>
          </p:nvPr>
        </p:nvSpPr>
        <p:spPr>
          <a:xfrm>
            <a:off x="518400" y="3933825"/>
            <a:ext cx="3420000" cy="2016000"/>
          </a:xfrm>
        </p:spPr>
        <p:txBody>
          <a:bodyPr/>
          <a:lstStyle/>
          <a:p>
            <a:endParaRPr lang="de-DE"/>
          </a:p>
        </p:txBody>
      </p:sp>
      <p:sp>
        <p:nvSpPr>
          <p:cNvPr id="11" name="Bildplatzhalter 10">
            <a:extLst>
              <a:ext uri="{FF2B5EF4-FFF2-40B4-BE49-F238E27FC236}">
                <a16:creationId xmlns:a16="http://schemas.microsoft.com/office/drawing/2014/main" id="{4C2D890D-044C-4691-AB68-CB188520F475}"/>
              </a:ext>
            </a:extLst>
          </p:cNvPr>
          <p:cNvSpPr>
            <a:spLocks noGrp="1"/>
          </p:cNvSpPr>
          <p:nvPr>
            <p:ph type="pic" sz="quarter" idx="15"/>
          </p:nvPr>
        </p:nvSpPr>
        <p:spPr>
          <a:xfrm>
            <a:off x="4226400" y="3934800"/>
            <a:ext cx="3420000" cy="2016000"/>
          </a:xfrm>
        </p:spPr>
        <p:txBody>
          <a:bodyPr/>
          <a:lstStyle/>
          <a:p>
            <a:endParaRPr lang="de-DE" dirty="0"/>
          </a:p>
        </p:txBody>
      </p:sp>
      <p:sp>
        <p:nvSpPr>
          <p:cNvPr id="13" name="Textplatzhalter 12">
            <a:extLst>
              <a:ext uri="{FF2B5EF4-FFF2-40B4-BE49-F238E27FC236}">
                <a16:creationId xmlns:a16="http://schemas.microsoft.com/office/drawing/2014/main" id="{C4D54777-BC54-419F-A591-F261EAF105F1}"/>
              </a:ext>
            </a:extLst>
          </p:cNvPr>
          <p:cNvSpPr>
            <a:spLocks noGrp="1"/>
          </p:cNvSpPr>
          <p:nvPr>
            <p:ph type="body" sz="quarter" idx="16"/>
          </p:nvPr>
        </p:nvSpPr>
        <p:spPr>
          <a:xfrm>
            <a:off x="8258175" y="1628775"/>
            <a:ext cx="3417888"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238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4227252" y="1628779"/>
            <a:ext cx="3420000" cy="20161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3456000" cy="2016000"/>
          </a:xfrm>
        </p:spPr>
        <p:txBody>
          <a:bodyPr/>
          <a:lstStyle/>
          <a:p>
            <a:endParaRPr lang="de-DE" dirty="0"/>
          </a:p>
        </p:txBody>
      </p:sp>
      <p:sp>
        <p:nvSpPr>
          <p:cNvPr id="8" name="Bildplatzhalter 7">
            <a:extLst>
              <a:ext uri="{FF2B5EF4-FFF2-40B4-BE49-F238E27FC236}">
                <a16:creationId xmlns:a16="http://schemas.microsoft.com/office/drawing/2014/main" id="{91CEAED0-2572-4764-BFC8-0EB8D9263744}"/>
              </a:ext>
            </a:extLst>
          </p:cNvPr>
          <p:cNvSpPr>
            <a:spLocks noGrp="1"/>
          </p:cNvSpPr>
          <p:nvPr>
            <p:ph type="pic" sz="quarter" idx="14"/>
          </p:nvPr>
        </p:nvSpPr>
        <p:spPr>
          <a:xfrm>
            <a:off x="518400" y="3933825"/>
            <a:ext cx="3456000" cy="2016000"/>
          </a:xfrm>
        </p:spPr>
        <p:txBody>
          <a:bodyPr/>
          <a:lstStyle/>
          <a:p>
            <a:endParaRPr lang="de-DE"/>
          </a:p>
        </p:txBody>
      </p:sp>
      <p:sp>
        <p:nvSpPr>
          <p:cNvPr id="11" name="Bildplatzhalter 10">
            <a:extLst>
              <a:ext uri="{FF2B5EF4-FFF2-40B4-BE49-F238E27FC236}">
                <a16:creationId xmlns:a16="http://schemas.microsoft.com/office/drawing/2014/main" id="{4C2D890D-044C-4691-AB68-CB188520F475}"/>
              </a:ext>
            </a:extLst>
          </p:cNvPr>
          <p:cNvSpPr>
            <a:spLocks noGrp="1"/>
          </p:cNvSpPr>
          <p:nvPr>
            <p:ph type="pic" sz="quarter" idx="15"/>
          </p:nvPr>
        </p:nvSpPr>
        <p:spPr>
          <a:xfrm>
            <a:off x="4226400" y="3934800"/>
            <a:ext cx="3420000" cy="2016000"/>
          </a:xfrm>
        </p:spPr>
        <p:txBody>
          <a:bodyPr/>
          <a:lstStyle/>
          <a:p>
            <a:endParaRPr lang="de-DE" dirty="0"/>
          </a:p>
        </p:txBody>
      </p:sp>
      <p:sp>
        <p:nvSpPr>
          <p:cNvPr id="5" name="Bildplatzhalter 4">
            <a:extLst>
              <a:ext uri="{FF2B5EF4-FFF2-40B4-BE49-F238E27FC236}">
                <a16:creationId xmlns:a16="http://schemas.microsoft.com/office/drawing/2014/main" id="{1C0ED0CB-30C9-42CC-BEEF-DE812CDCEA82}"/>
              </a:ext>
            </a:extLst>
          </p:cNvPr>
          <p:cNvSpPr>
            <a:spLocks noGrp="1"/>
          </p:cNvSpPr>
          <p:nvPr>
            <p:ph type="pic" sz="quarter" idx="16"/>
          </p:nvPr>
        </p:nvSpPr>
        <p:spPr>
          <a:xfrm>
            <a:off x="7940676" y="1628779"/>
            <a:ext cx="3420000" cy="2016125"/>
          </a:xfrm>
        </p:spPr>
        <p:txBody>
          <a:bodyPr/>
          <a:lstStyle/>
          <a:p>
            <a:endParaRPr lang="de-DE"/>
          </a:p>
        </p:txBody>
      </p:sp>
      <p:sp>
        <p:nvSpPr>
          <p:cNvPr id="16" name="Bildplatzhalter 15">
            <a:extLst>
              <a:ext uri="{FF2B5EF4-FFF2-40B4-BE49-F238E27FC236}">
                <a16:creationId xmlns:a16="http://schemas.microsoft.com/office/drawing/2014/main" id="{B5614DA7-23A7-4EB7-87DD-61F717B535AC}"/>
              </a:ext>
            </a:extLst>
          </p:cNvPr>
          <p:cNvSpPr>
            <a:spLocks noGrp="1"/>
          </p:cNvSpPr>
          <p:nvPr>
            <p:ph type="pic" sz="quarter" idx="18"/>
          </p:nvPr>
        </p:nvSpPr>
        <p:spPr>
          <a:xfrm>
            <a:off x="7941600" y="3934804"/>
            <a:ext cx="3420000" cy="2016125"/>
          </a:xfrm>
        </p:spPr>
        <p:txBody>
          <a:bodyPr/>
          <a:lstStyle/>
          <a:p>
            <a:endParaRPr lang="de-DE"/>
          </a:p>
        </p:txBody>
      </p:sp>
    </p:spTree>
    <p:extLst>
      <p:ext uri="{BB962C8B-B14F-4D97-AF65-F5344CB8AC3E}">
        <p14:creationId xmlns:p14="http://schemas.microsoft.com/office/powerpoint/2010/main" val="183859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DCDAAE3-B96D-4E6E-BF57-D685B77F7FDA}"/>
              </a:ext>
            </a:extLst>
          </p:cNvPr>
          <p:cNvSpPr>
            <a:spLocks noGrp="1"/>
          </p:cNvSpPr>
          <p:nvPr>
            <p:ph type="ftr" sz="quarter" idx="11"/>
          </p:nvPr>
        </p:nvSpPr>
        <p:spPr>
          <a:xfrm>
            <a:off x="518403" y="6311109"/>
            <a:ext cx="7267575" cy="547200"/>
          </a:xfrm>
        </p:spPr>
        <p:txBody>
          <a:bodyPr/>
          <a:lstStyle/>
          <a:p>
            <a:r>
              <a:rPr lang="de-DE" dirty="0"/>
              <a:t>bag-selbsthilfe.de</a:t>
            </a:r>
          </a:p>
        </p:txBody>
      </p:sp>
      <p:sp>
        <p:nvSpPr>
          <p:cNvPr id="3" name="Inhaltsplatzhalter 2">
            <a:extLst>
              <a:ext uri="{FF2B5EF4-FFF2-40B4-BE49-F238E27FC236}">
                <a16:creationId xmlns:a16="http://schemas.microsoft.com/office/drawing/2014/main" id="{AC9E3EFD-702B-4D42-AB94-19563EE6E4FB}"/>
              </a:ext>
            </a:extLst>
          </p:cNvPr>
          <p:cNvSpPr>
            <a:spLocks noGrp="1"/>
          </p:cNvSpPr>
          <p:nvPr>
            <p:ph idx="1"/>
          </p:nvPr>
        </p:nvSpPr>
        <p:spPr>
          <a:xfrm>
            <a:off x="518402" y="1628775"/>
            <a:ext cx="9905761"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79A44D2E-E452-4FBD-8CE2-9F0A6CA0062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7" name="Titel 6">
            <a:extLst>
              <a:ext uri="{FF2B5EF4-FFF2-40B4-BE49-F238E27FC236}">
                <a16:creationId xmlns:a16="http://schemas.microsoft.com/office/drawing/2014/main" id="{94E3B84D-F899-438A-93E9-50FE1B3AD0DC}"/>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2855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Aufzählung mit Zah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DCDAAE3-B96D-4E6E-BF57-D685B77F7FDA}"/>
              </a:ext>
            </a:extLst>
          </p:cNvPr>
          <p:cNvSpPr>
            <a:spLocks noGrp="1"/>
          </p:cNvSpPr>
          <p:nvPr>
            <p:ph type="ftr" sz="quarter" idx="11"/>
          </p:nvPr>
        </p:nvSpPr>
        <p:spPr>
          <a:xfrm>
            <a:off x="518403" y="6311109"/>
            <a:ext cx="7267575" cy="547200"/>
          </a:xfrm>
        </p:spPr>
        <p:txBody>
          <a:bodyPr/>
          <a:lstStyle/>
          <a:p>
            <a:r>
              <a:rPr lang="de-DE" dirty="0"/>
              <a:t>bag-selbsthilfe.de</a:t>
            </a:r>
          </a:p>
        </p:txBody>
      </p:sp>
      <p:sp>
        <p:nvSpPr>
          <p:cNvPr id="3" name="Inhaltsplatzhalter 2">
            <a:extLst>
              <a:ext uri="{FF2B5EF4-FFF2-40B4-BE49-F238E27FC236}">
                <a16:creationId xmlns:a16="http://schemas.microsoft.com/office/drawing/2014/main" id="{AC9E3EFD-702B-4D42-AB94-19563EE6E4FB}"/>
              </a:ext>
            </a:extLst>
          </p:cNvPr>
          <p:cNvSpPr>
            <a:spLocks noGrp="1"/>
          </p:cNvSpPr>
          <p:nvPr>
            <p:ph idx="1"/>
          </p:nvPr>
        </p:nvSpPr>
        <p:spPr>
          <a:xfrm>
            <a:off x="518402" y="1628775"/>
            <a:ext cx="9905761" cy="4321175"/>
          </a:xfrm>
        </p:spPr>
        <p:txBody>
          <a:bodyPr/>
          <a:lstStyle>
            <a:lvl1pPr marL="395990" indent="-395990">
              <a:buClr>
                <a:schemeClr val="accent2"/>
              </a:buClr>
              <a:buFont typeface="+mj-lt"/>
              <a:buAutoNum type="arabicPeriod"/>
              <a:defRPr/>
            </a:lvl1pPr>
            <a:lvl2pPr marL="719982">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79A44D2E-E452-4FBD-8CE2-9F0A6CA0062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4" name="Titel 3">
            <a:extLst>
              <a:ext uri="{FF2B5EF4-FFF2-40B4-BE49-F238E27FC236}">
                <a16:creationId xmlns:a16="http://schemas.microsoft.com/office/drawing/2014/main" id="{E0D49C6F-4731-45A6-95BF-3133B37763E7}"/>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7320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5AE01CA0-D7BF-4B08-B521-7CE71E5472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907" r="17842" b="58005"/>
          <a:stretch/>
        </p:blipFill>
        <p:spPr>
          <a:xfrm>
            <a:off x="0" y="2760813"/>
            <a:ext cx="12192000" cy="4097191"/>
          </a:xfrm>
          <a:prstGeom prst="rect">
            <a:avLst/>
          </a:prstGeom>
        </p:spPr>
      </p:pic>
      <p:sp>
        <p:nvSpPr>
          <p:cNvPr id="5" name="Fußzeilenplatzhalter 4">
            <a:extLst>
              <a:ext uri="{FF2B5EF4-FFF2-40B4-BE49-F238E27FC236}">
                <a16:creationId xmlns:a16="http://schemas.microsoft.com/office/drawing/2014/main" id="{647CD816-5BAA-47E1-9139-BA626578FE7F}"/>
              </a:ext>
            </a:extLst>
          </p:cNvPr>
          <p:cNvSpPr>
            <a:spLocks noGrp="1"/>
          </p:cNvSpPr>
          <p:nvPr>
            <p:ph type="ftr" sz="quarter" idx="11"/>
          </p:nvPr>
        </p:nvSpPr>
        <p:spPr>
          <a:xfrm>
            <a:off x="518403" y="6078345"/>
            <a:ext cx="7267575" cy="547200"/>
          </a:xfrm>
        </p:spPr>
        <p:txBody>
          <a:bodyPr/>
          <a:lstStyle/>
          <a:p>
            <a:r>
              <a:rPr lang="de-DE" dirty="0"/>
              <a:t>bag-selbsthilfe.de</a:t>
            </a:r>
          </a:p>
        </p:txBody>
      </p:sp>
      <p:sp>
        <p:nvSpPr>
          <p:cNvPr id="3" name="Textplatzhalter 2">
            <a:extLst>
              <a:ext uri="{FF2B5EF4-FFF2-40B4-BE49-F238E27FC236}">
                <a16:creationId xmlns:a16="http://schemas.microsoft.com/office/drawing/2014/main" id="{D69FFCC3-974A-402C-88D1-2C38CF07AAA6}"/>
              </a:ext>
            </a:extLst>
          </p:cNvPr>
          <p:cNvSpPr>
            <a:spLocks noGrp="1"/>
          </p:cNvSpPr>
          <p:nvPr>
            <p:ph type="body" idx="1"/>
          </p:nvPr>
        </p:nvSpPr>
        <p:spPr>
          <a:xfrm>
            <a:off x="515941" y="3148974"/>
            <a:ext cx="9706585" cy="1500187"/>
          </a:xfrm>
        </p:spPr>
        <p:txBody>
          <a:bodyPr>
            <a:normAutofit/>
          </a:bodyPr>
          <a:lstStyle>
            <a:lvl1pPr marL="0" indent="0">
              <a:spcBef>
                <a:spcPts val="0"/>
              </a:spcBef>
              <a:spcAft>
                <a:spcPts val="1200"/>
              </a:spcAft>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Mastertextformat bearbeiten</a:t>
            </a:r>
          </a:p>
        </p:txBody>
      </p:sp>
      <p:sp>
        <p:nvSpPr>
          <p:cNvPr id="7" name="Titel 6">
            <a:extLst>
              <a:ext uri="{FF2B5EF4-FFF2-40B4-BE49-F238E27FC236}">
                <a16:creationId xmlns:a16="http://schemas.microsoft.com/office/drawing/2014/main" id="{58BAEB29-716C-4BB1-875A-FBD546AEACFE}"/>
              </a:ext>
            </a:extLst>
          </p:cNvPr>
          <p:cNvSpPr>
            <a:spLocks noGrp="1"/>
          </p:cNvSpPr>
          <p:nvPr>
            <p:ph type="title"/>
          </p:nvPr>
        </p:nvSpPr>
        <p:spPr>
          <a:xfrm>
            <a:off x="518402" y="1628775"/>
            <a:ext cx="9694863" cy="1415050"/>
          </a:xfrm>
        </p:spPr>
        <p:txBody>
          <a:bodyPr anchor="t"/>
          <a:lstStyle/>
          <a:p>
            <a:r>
              <a:rPr lang="de-DE" dirty="0"/>
              <a:t>Mastertitelformat bearbeiten</a:t>
            </a:r>
          </a:p>
        </p:txBody>
      </p:sp>
      <p:sp>
        <p:nvSpPr>
          <p:cNvPr id="9" name="Rechteck 8">
            <a:extLst>
              <a:ext uri="{FF2B5EF4-FFF2-40B4-BE49-F238E27FC236}">
                <a16:creationId xmlns:a16="http://schemas.microsoft.com/office/drawing/2014/main" id="{5F518019-A490-48B6-AB9F-CC812D281E39}"/>
              </a:ext>
            </a:extLst>
          </p:cNvPr>
          <p:cNvSpPr/>
          <p:nvPr userDrawn="1"/>
        </p:nvSpPr>
        <p:spPr>
          <a:xfrm>
            <a:off x="0" y="0"/>
            <a:ext cx="12192000" cy="4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8DAD9294-E2C8-4BAD-B036-1834069E47B3}"/>
              </a:ext>
            </a:extLst>
          </p:cNvPr>
          <p:cNvSpPr/>
          <p:nvPr userDrawn="1"/>
        </p:nvSpPr>
        <p:spPr>
          <a:xfrm>
            <a:off x="0" y="6739200"/>
            <a:ext cx="12192000" cy="11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1" name="Grafik 10">
            <a:extLst>
              <a:ext uri="{FF2B5EF4-FFF2-40B4-BE49-F238E27FC236}">
                <a16:creationId xmlns:a16="http://schemas.microsoft.com/office/drawing/2014/main" id="{D08C4BB6-FB2F-4984-9C53-B0DCAFC991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Tree>
    <p:extLst>
      <p:ext uri="{BB962C8B-B14F-4D97-AF65-F5344CB8AC3E}">
        <p14:creationId xmlns:p14="http://schemas.microsoft.com/office/powerpoint/2010/main" val="238086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166C06A-95CE-45CB-BA2A-AF95C43E146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EDB5A9-36BB-4E6A-8460-0D6D62EDA326}"/>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1ADC994C-5D6D-4DB9-B89C-18E3A9089205}"/>
              </a:ext>
            </a:extLst>
          </p:cNvPr>
          <p:cNvSpPr>
            <a:spLocks noGrp="1"/>
          </p:cNvSpPr>
          <p:nvPr>
            <p:ph sz="half" idx="1"/>
          </p:nvPr>
        </p:nvSpPr>
        <p:spPr>
          <a:xfrm>
            <a:off x="518401" y="1628775"/>
            <a:ext cx="5433139"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8D924BF-A634-4348-8036-91660FD08E26}"/>
              </a:ext>
            </a:extLst>
          </p:cNvPr>
          <p:cNvSpPr>
            <a:spLocks noGrp="1"/>
          </p:cNvSpPr>
          <p:nvPr>
            <p:ph sz="half" idx="2"/>
          </p:nvPr>
        </p:nvSpPr>
        <p:spPr>
          <a:xfrm>
            <a:off x="6240466" y="1628775"/>
            <a:ext cx="5435601"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459BC95A-1C71-4130-A4A8-EB71C3ED2862}"/>
              </a:ext>
            </a:extLst>
          </p:cNvPr>
          <p:cNvSpPr>
            <a:spLocks noGrp="1"/>
          </p:cNvSpPr>
          <p:nvPr>
            <p:ph type="sldNum" sz="quarter" idx="12"/>
          </p:nvPr>
        </p:nvSpPr>
        <p:spPr>
          <a:xfrm>
            <a:off x="10417177" y="6310800"/>
            <a:ext cx="1774825" cy="547200"/>
          </a:xfrm>
        </p:spPr>
        <p:txBody>
          <a:bodyPr/>
          <a:lstStyle/>
          <a:p>
            <a:fld id="{2E27387F-0FE2-4320-9642-0B95519C7C85}" type="slidenum">
              <a:rPr lang="de-DE" smtClean="0"/>
              <a:t>‹Nr.›</a:t>
            </a:fld>
            <a:endParaRPr lang="de-DE" dirty="0"/>
          </a:p>
        </p:txBody>
      </p:sp>
    </p:spTree>
    <p:extLst>
      <p:ext uri="{BB962C8B-B14F-4D97-AF65-F5344CB8AC3E}">
        <p14:creationId xmlns:p14="http://schemas.microsoft.com/office/powerpoint/2010/main" val="368903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FA49C1FD-7C1C-4A68-AEB8-68E3C5B35DD8}"/>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A9F56779-16FD-42DD-B8EF-5C96225E8A4A}"/>
              </a:ext>
            </a:extLst>
          </p:cNvPr>
          <p:cNvSpPr>
            <a:spLocks noGrp="1"/>
          </p:cNvSpPr>
          <p:nvPr>
            <p:ph type="title"/>
          </p:nvPr>
        </p:nvSpPr>
        <p:spPr>
          <a:xfrm>
            <a:off x="518400" y="0"/>
            <a:ext cx="9694800" cy="122040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BFA26518-C22D-447B-8BE8-8BD481E9BF42}"/>
              </a:ext>
            </a:extLst>
          </p:cNvPr>
          <p:cNvSpPr>
            <a:spLocks noGrp="1"/>
          </p:cNvSpPr>
          <p:nvPr>
            <p:ph type="body" idx="1"/>
          </p:nvPr>
        </p:nvSpPr>
        <p:spPr>
          <a:xfrm>
            <a:off x="518401" y="1627200"/>
            <a:ext cx="5433139" cy="823912"/>
          </a:xfrm>
        </p:spPr>
        <p:txBody>
          <a:bodyPr anchor="t">
            <a:normAutofit/>
          </a:bodyPr>
          <a:lstStyle>
            <a:lvl1pPr marL="0" indent="0">
              <a:spcBef>
                <a:spcPts val="0"/>
              </a:spcBef>
              <a:spcAft>
                <a:spcPts val="0"/>
              </a:spcAft>
              <a:buNone/>
              <a:defRPr sz="28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Mastertextformat </a:t>
            </a:r>
          </a:p>
          <a:p>
            <a:pPr lvl="0"/>
            <a:r>
              <a:rPr lang="de-DE" dirty="0"/>
              <a:t>bearbeiten</a:t>
            </a:r>
          </a:p>
        </p:txBody>
      </p:sp>
      <p:sp>
        <p:nvSpPr>
          <p:cNvPr id="4" name="Inhaltsplatzhalter 3">
            <a:extLst>
              <a:ext uri="{FF2B5EF4-FFF2-40B4-BE49-F238E27FC236}">
                <a16:creationId xmlns:a16="http://schemas.microsoft.com/office/drawing/2014/main" id="{262CBE11-5021-402F-98B7-C1C15231B00F}"/>
              </a:ext>
            </a:extLst>
          </p:cNvPr>
          <p:cNvSpPr>
            <a:spLocks noGrp="1"/>
          </p:cNvSpPr>
          <p:nvPr>
            <p:ph sz="half" idx="2"/>
          </p:nvPr>
        </p:nvSpPr>
        <p:spPr>
          <a:xfrm>
            <a:off x="518401" y="2505079"/>
            <a:ext cx="5433139" cy="34448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A41AAB7-E52E-4183-95D9-C0247B0EE3D3}"/>
              </a:ext>
            </a:extLst>
          </p:cNvPr>
          <p:cNvSpPr>
            <a:spLocks noGrp="1"/>
          </p:cNvSpPr>
          <p:nvPr>
            <p:ph type="body" sz="quarter" idx="3"/>
          </p:nvPr>
        </p:nvSpPr>
        <p:spPr>
          <a:xfrm>
            <a:off x="6240466" y="1627200"/>
            <a:ext cx="5435599" cy="823912"/>
          </a:xfrm>
        </p:spPr>
        <p:txBody>
          <a:bodyPr anchor="t">
            <a:normAutofit/>
          </a:bodyPr>
          <a:lstStyle>
            <a:lvl1pPr marL="0" indent="0">
              <a:spcBef>
                <a:spcPts val="0"/>
              </a:spcBef>
              <a:spcAft>
                <a:spcPts val="0"/>
              </a:spcAft>
              <a:buNone/>
              <a:defRPr sz="28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B3378228-9FFA-4B16-A8D1-E4DA61B7C31F}"/>
              </a:ext>
            </a:extLst>
          </p:cNvPr>
          <p:cNvSpPr>
            <a:spLocks noGrp="1"/>
          </p:cNvSpPr>
          <p:nvPr>
            <p:ph sz="quarter" idx="4"/>
          </p:nvPr>
        </p:nvSpPr>
        <p:spPr>
          <a:xfrm>
            <a:off x="6240466" y="2505604"/>
            <a:ext cx="5435599" cy="34448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a:extLst>
              <a:ext uri="{FF2B5EF4-FFF2-40B4-BE49-F238E27FC236}">
                <a16:creationId xmlns:a16="http://schemas.microsoft.com/office/drawing/2014/main" id="{AC918CAC-E562-4284-AA0D-87ACB176805B}"/>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261414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E8F8107-8562-4F6A-AC86-0AD30B45886A}"/>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F176F131-FDFB-4199-A972-2479BC4938CD}"/>
              </a:ext>
            </a:extLst>
          </p:cNvPr>
          <p:cNvSpPr>
            <a:spLocks noGrp="1"/>
          </p:cNvSpPr>
          <p:nvPr>
            <p:ph type="title"/>
          </p:nvPr>
        </p:nvSpPr>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E91ACB2D-704D-4AAF-9F08-E8EF447C8CBF}"/>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771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CBEB6F1-4CD7-43CB-9F74-CCF4E6582CC2}"/>
              </a:ext>
            </a:extLst>
          </p:cNvPr>
          <p:cNvSpPr>
            <a:spLocks noGrp="1"/>
          </p:cNvSpPr>
          <p:nvPr>
            <p:ph type="ftr" sz="quarter" idx="11"/>
          </p:nvPr>
        </p:nvSpPr>
        <p:spPr/>
        <p:txBody>
          <a:bodyPr/>
          <a:lstStyle/>
          <a:p>
            <a:r>
              <a:rPr lang="de-DE" dirty="0"/>
              <a:t>bag-selbsthilfe.de</a:t>
            </a:r>
          </a:p>
        </p:txBody>
      </p:sp>
      <p:sp>
        <p:nvSpPr>
          <p:cNvPr id="4" name="Foliennummernplatzhalter 3">
            <a:extLst>
              <a:ext uri="{FF2B5EF4-FFF2-40B4-BE49-F238E27FC236}">
                <a16:creationId xmlns:a16="http://schemas.microsoft.com/office/drawing/2014/main" id="{FF6FC1B5-0AAB-4534-B876-3410DBD15ED4}"/>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5" name="Rechteck 4">
            <a:extLst>
              <a:ext uri="{FF2B5EF4-FFF2-40B4-BE49-F238E27FC236}">
                <a16:creationId xmlns:a16="http://schemas.microsoft.com/office/drawing/2014/main" id="{43676812-BF53-4170-950E-8E4285B74B2D}"/>
              </a:ext>
            </a:extLst>
          </p:cNvPr>
          <p:cNvSpPr/>
          <p:nvPr userDrawn="1"/>
        </p:nvSpPr>
        <p:spPr>
          <a:xfrm>
            <a:off x="10416000" y="1"/>
            <a:ext cx="1776000" cy="1269000"/>
          </a:xfrm>
          <a:prstGeom prst="rect">
            <a:avLst/>
          </a:prstGeom>
          <a:gradFill>
            <a:gsLst>
              <a:gs pos="100000">
                <a:schemeClr val="accent1">
                  <a:alpha val="5000"/>
                </a:schemeClr>
              </a:gs>
              <a:gs pos="0">
                <a:schemeClr val="accent1">
                  <a:lumMod val="100000"/>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6" name="Grafik 5">
            <a:extLst>
              <a:ext uri="{FF2B5EF4-FFF2-40B4-BE49-F238E27FC236}">
                <a16:creationId xmlns:a16="http://schemas.microsoft.com/office/drawing/2014/main" id="{8591146E-B987-48B4-87F9-04FD10F3B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Tree>
    <p:extLst>
      <p:ext uri="{BB962C8B-B14F-4D97-AF65-F5344CB8AC3E}">
        <p14:creationId xmlns:p14="http://schemas.microsoft.com/office/powerpoint/2010/main" val="1125612672"/>
      </p:ext>
    </p:extLst>
  </p:cSld>
  <p:clrMapOvr>
    <a:masterClrMapping/>
  </p:clrMapOvr>
  <p:extLst mod="1">
    <p:ext uri="{DCECCB84-F9BA-43D5-87BE-67443E8EF086}">
      <p15:sldGuideLst xmlns:p15="http://schemas.microsoft.com/office/powerpoint/2012/main">
        <p15:guide id="1" orient="horz" pos="799" userDrawn="1">
          <p15:clr>
            <a:srgbClr val="FBAE40"/>
          </p15:clr>
        </p15:guide>
        <p15:guide id="2" orient="horz" pos="2387" userDrawn="1">
          <p15:clr>
            <a:srgbClr val="FBAE40"/>
          </p15:clr>
        </p15:guide>
        <p15:guide id="3" orient="horz" pos="2296" userDrawn="1">
          <p15:clr>
            <a:srgbClr val="FBAE40"/>
          </p15:clr>
        </p15:guide>
        <p15:guide id="4" orient="horz" pos="24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Rahmen und Inhalt ">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B5715C8A-186E-459B-B87A-D3406A75D7E7}"/>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DE7491B7-2EA6-44BC-94D5-3DBCB617AA9F}"/>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4" name="Textplatzhalter 3">
            <a:extLst>
              <a:ext uri="{FF2B5EF4-FFF2-40B4-BE49-F238E27FC236}">
                <a16:creationId xmlns:a16="http://schemas.microsoft.com/office/drawing/2014/main" id="{B8E9A029-D75B-417F-9DB8-B8AB320EA9C8}"/>
              </a:ext>
            </a:extLst>
          </p:cNvPr>
          <p:cNvSpPr>
            <a:spLocks noGrp="1"/>
          </p:cNvSpPr>
          <p:nvPr>
            <p:ph type="body" sz="half" idx="2"/>
          </p:nvPr>
        </p:nvSpPr>
        <p:spPr>
          <a:xfrm>
            <a:off x="515939" y="5276855"/>
            <a:ext cx="5435600" cy="67309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640F6146-DFEE-4F99-8570-8E02F1A4474E}"/>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8" name="Bildplatzhalter 7">
            <a:extLst>
              <a:ext uri="{FF2B5EF4-FFF2-40B4-BE49-F238E27FC236}">
                <a16:creationId xmlns:a16="http://schemas.microsoft.com/office/drawing/2014/main" id="{5D89D525-C190-4E79-ACBD-08D46FD6D216}"/>
              </a:ext>
            </a:extLst>
          </p:cNvPr>
          <p:cNvSpPr>
            <a:spLocks noGrp="1"/>
          </p:cNvSpPr>
          <p:nvPr>
            <p:ph type="pic" sz="quarter" idx="13" hasCustomPrompt="1"/>
          </p:nvPr>
        </p:nvSpPr>
        <p:spPr>
          <a:xfrm>
            <a:off x="515939" y="1628778"/>
            <a:ext cx="5580063" cy="3409951"/>
          </a:xfrm>
          <a:ln w="12700">
            <a:solidFill>
              <a:schemeClr val="bg2">
                <a:lumMod val="85000"/>
              </a:schemeClr>
            </a:solidFill>
          </a:ln>
        </p:spPr>
        <p:txBody>
          <a:bodyPr lIns="180000" tIns="180000" rIns="180000" bIns="180000"/>
          <a:lstStyle>
            <a:lvl1pPr>
              <a:defRPr/>
            </a:lvl1pPr>
          </a:lstStyle>
          <a:p>
            <a:r>
              <a:rPr lang="de-DE" dirty="0"/>
              <a:t>Bitte lade hier ein Bild durch klicken auf das kleine Icon in der Mitte. </a:t>
            </a:r>
          </a:p>
        </p:txBody>
      </p:sp>
      <p:sp>
        <p:nvSpPr>
          <p:cNvPr id="10" name="Inhaltsplatzhalter 9">
            <a:extLst>
              <a:ext uri="{FF2B5EF4-FFF2-40B4-BE49-F238E27FC236}">
                <a16:creationId xmlns:a16="http://schemas.microsoft.com/office/drawing/2014/main" id="{834EDF1F-371E-43F8-A0CD-641A876C277D}"/>
              </a:ext>
            </a:extLst>
          </p:cNvPr>
          <p:cNvSpPr>
            <a:spLocks noGrp="1"/>
          </p:cNvSpPr>
          <p:nvPr>
            <p:ph sz="quarter" idx="14"/>
          </p:nvPr>
        </p:nvSpPr>
        <p:spPr>
          <a:xfrm>
            <a:off x="6829427" y="1998663"/>
            <a:ext cx="4846639" cy="34099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00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B490C3-BDCC-4AEA-92F6-1F72AD850CCE}"/>
              </a:ext>
            </a:extLst>
          </p:cNvPr>
          <p:cNvSpPr>
            <a:spLocks noGrp="1"/>
          </p:cNvSpPr>
          <p:nvPr>
            <p:ph type="title"/>
          </p:nvPr>
        </p:nvSpPr>
        <p:spPr>
          <a:xfrm>
            <a:off x="518402" y="0"/>
            <a:ext cx="9694863" cy="1219200"/>
          </a:xfrm>
          <a:prstGeom prst="rect">
            <a:avLst/>
          </a:prstGeom>
        </p:spPr>
        <p:txBody>
          <a:bodyPr vert="horz" lIns="0" tIns="36000" rIns="0" bIns="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6A3EADD6-D3D8-4698-BF81-9D2BA5F8F6A9}"/>
              </a:ext>
            </a:extLst>
          </p:cNvPr>
          <p:cNvSpPr>
            <a:spLocks noGrp="1"/>
          </p:cNvSpPr>
          <p:nvPr>
            <p:ph type="body" idx="1"/>
          </p:nvPr>
        </p:nvSpPr>
        <p:spPr>
          <a:xfrm>
            <a:off x="518402" y="1628775"/>
            <a:ext cx="11157663" cy="4321175"/>
          </a:xfrm>
          <a:prstGeom prst="rect">
            <a:avLst/>
          </a:prstGeom>
        </p:spPr>
        <p:txBody>
          <a:bodyPr vert="horz" lIns="0" tIns="3600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7C98A049-3AEE-46C3-979E-6A8A3084FB97}"/>
              </a:ext>
            </a:extLst>
          </p:cNvPr>
          <p:cNvSpPr>
            <a:spLocks noGrp="1"/>
          </p:cNvSpPr>
          <p:nvPr>
            <p:ph type="ftr" sz="quarter" idx="3"/>
          </p:nvPr>
        </p:nvSpPr>
        <p:spPr>
          <a:xfrm>
            <a:off x="518403" y="6311109"/>
            <a:ext cx="7267575" cy="547200"/>
          </a:xfrm>
          <a:prstGeom prst="rect">
            <a:avLst/>
          </a:prstGeom>
        </p:spPr>
        <p:txBody>
          <a:bodyPr vert="horz" lIns="0" tIns="36000" rIns="0" bIns="0" rtlCol="0" anchor="ctr"/>
          <a:lstStyle>
            <a:lvl1pPr algn="l">
              <a:defRPr sz="1400" b="1">
                <a:solidFill>
                  <a:schemeClr val="accent2"/>
                </a:solidFill>
              </a:defRPr>
            </a:lvl1pPr>
          </a:lstStyle>
          <a:p>
            <a:r>
              <a:rPr lang="de-DE" dirty="0"/>
              <a:t>bag-selbsthilfe.de</a:t>
            </a:r>
          </a:p>
        </p:txBody>
      </p:sp>
      <p:sp>
        <p:nvSpPr>
          <p:cNvPr id="6" name="Foliennummernplatzhalter 5">
            <a:extLst>
              <a:ext uri="{FF2B5EF4-FFF2-40B4-BE49-F238E27FC236}">
                <a16:creationId xmlns:a16="http://schemas.microsoft.com/office/drawing/2014/main" id="{CB7BA1E5-EDCB-4C5A-B2DC-28787DFBA98C}"/>
              </a:ext>
            </a:extLst>
          </p:cNvPr>
          <p:cNvSpPr>
            <a:spLocks noGrp="1"/>
          </p:cNvSpPr>
          <p:nvPr>
            <p:ph type="sldNum" sz="quarter" idx="4"/>
          </p:nvPr>
        </p:nvSpPr>
        <p:spPr>
          <a:xfrm>
            <a:off x="10417177" y="6310800"/>
            <a:ext cx="1774825" cy="547200"/>
          </a:xfrm>
          <a:prstGeom prst="rect">
            <a:avLst/>
          </a:prstGeom>
        </p:spPr>
        <p:txBody>
          <a:bodyPr vert="horz" lIns="91440" tIns="45720" rIns="91440" bIns="45720" rtlCol="0" anchor="ctr"/>
          <a:lstStyle>
            <a:lvl1pPr algn="ctr">
              <a:defRPr sz="1400" b="1">
                <a:solidFill>
                  <a:schemeClr val="accent2"/>
                </a:solidFill>
              </a:defRPr>
            </a:lvl1pPr>
          </a:lstStyle>
          <a:p>
            <a:fld id="{2E27387F-0FE2-4320-9642-0B95519C7C85}" type="slidenum">
              <a:rPr lang="de-DE" smtClean="0"/>
              <a:pPr/>
              <a:t>‹Nr.›</a:t>
            </a:fld>
            <a:endParaRPr lang="de-DE" dirty="0"/>
          </a:p>
        </p:txBody>
      </p:sp>
      <p:sp>
        <p:nvSpPr>
          <p:cNvPr id="8" name="Rechteck 7">
            <a:extLst>
              <a:ext uri="{FF2B5EF4-FFF2-40B4-BE49-F238E27FC236}">
                <a16:creationId xmlns:a16="http://schemas.microsoft.com/office/drawing/2014/main" id="{68095CE0-65B6-474B-915D-BF36EB1673C0}"/>
              </a:ext>
            </a:extLst>
          </p:cNvPr>
          <p:cNvSpPr/>
          <p:nvPr userDrawn="1"/>
        </p:nvSpPr>
        <p:spPr>
          <a:xfrm>
            <a:off x="0" y="0"/>
            <a:ext cx="334800" cy="127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10" name="Gerader Verbinder 9">
            <a:extLst>
              <a:ext uri="{FF2B5EF4-FFF2-40B4-BE49-F238E27FC236}">
                <a16:creationId xmlns:a16="http://schemas.microsoft.com/office/drawing/2014/main" id="{60475A55-79EE-4AD1-95F0-2CBBC59624CB}"/>
              </a:ext>
            </a:extLst>
          </p:cNvPr>
          <p:cNvCxnSpPr>
            <a:cxnSpLocks/>
          </p:cNvCxnSpPr>
          <p:nvPr userDrawn="1"/>
        </p:nvCxnSpPr>
        <p:spPr>
          <a:xfrm>
            <a:off x="-1" y="1270800"/>
            <a:ext cx="12193200" cy="5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04C2FA6-5439-408A-BA5C-140C9EDCF7BC}"/>
              </a:ext>
            </a:extLst>
          </p:cNvPr>
          <p:cNvCxnSpPr/>
          <p:nvPr userDrawn="1"/>
        </p:nvCxnSpPr>
        <p:spPr>
          <a:xfrm>
            <a:off x="0" y="6305550"/>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2C5C9BD6-58E2-4645-9C59-AFA19543B0B0}"/>
              </a:ext>
            </a:extLst>
          </p:cNvPr>
          <p:cNvSpPr/>
          <p:nvPr userDrawn="1"/>
        </p:nvSpPr>
        <p:spPr>
          <a:xfrm>
            <a:off x="10416000" y="1"/>
            <a:ext cx="1776000" cy="1269000"/>
          </a:xfrm>
          <a:prstGeom prst="rect">
            <a:avLst/>
          </a:prstGeom>
          <a:gradFill>
            <a:gsLst>
              <a:gs pos="100000">
                <a:schemeClr val="accent1">
                  <a:alpha val="5000"/>
                </a:schemeClr>
              </a:gs>
              <a:gs pos="0">
                <a:schemeClr val="accent1">
                  <a:lumMod val="100000"/>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4" name="Grafik 13">
            <a:extLst>
              <a:ext uri="{FF2B5EF4-FFF2-40B4-BE49-F238E27FC236}">
                <a16:creationId xmlns:a16="http://schemas.microsoft.com/office/drawing/2014/main" id="{ACDA56A2-D0BF-49B6-8D70-5A1CEAE6C8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
        <p:nvSpPr>
          <p:cNvPr id="15" name="Rechteck 14">
            <a:extLst>
              <a:ext uri="{FF2B5EF4-FFF2-40B4-BE49-F238E27FC236}">
                <a16:creationId xmlns:a16="http://schemas.microsoft.com/office/drawing/2014/main" id="{899D1248-65DD-4DA4-BA56-4BC346E9908E}"/>
              </a:ext>
            </a:extLst>
          </p:cNvPr>
          <p:cNvSpPr/>
          <p:nvPr userDrawn="1"/>
        </p:nvSpPr>
        <p:spPr>
          <a:xfrm>
            <a:off x="0" y="6293225"/>
            <a:ext cx="334800" cy="564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28019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63" r:id="rId10"/>
    <p:sldLayoutId id="2147483657" r:id="rId11"/>
    <p:sldLayoutId id="2147483660" r:id="rId12"/>
    <p:sldLayoutId id="2147483661" r:id="rId13"/>
    <p:sldLayoutId id="2147483662" r:id="rId14"/>
  </p:sldLayoutIdLst>
  <p:hf hdr="0" dt="0"/>
  <p:txStyles>
    <p:titleStyle>
      <a:lvl1pPr algn="l" defTabSz="914377"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7993" indent="-287993" algn="l" defTabSz="914377" rtl="0" eaLnBrk="1" latinLnBrk="0" hangingPunct="1">
        <a:lnSpc>
          <a:spcPct val="90000"/>
        </a:lnSpc>
        <a:spcBef>
          <a:spcPts val="1800"/>
        </a:spcBef>
        <a:spcAft>
          <a:spcPts val="600"/>
        </a:spcAft>
        <a:buClr>
          <a:schemeClr val="accent2"/>
        </a:buClr>
        <a:buSzPct val="105000"/>
        <a:buFont typeface="Wingdings" panose="05000000000000000000" pitchFamily="2" charset="2"/>
        <a:buChar char="§"/>
        <a:defRPr sz="2800" kern="1200">
          <a:solidFill>
            <a:schemeClr val="tx1"/>
          </a:solidFill>
          <a:latin typeface="+mn-lt"/>
          <a:ea typeface="+mn-ea"/>
          <a:cs typeface="+mn-cs"/>
        </a:defRPr>
      </a:lvl1pPr>
      <a:lvl2pPr marL="647984" indent="-287993" algn="l" defTabSz="914377" rtl="0" eaLnBrk="1" latinLnBrk="0" hangingPunct="1">
        <a:lnSpc>
          <a:spcPct val="90000"/>
        </a:lnSpc>
        <a:spcBef>
          <a:spcPts val="600"/>
        </a:spcBef>
        <a:buClr>
          <a:schemeClr val="accent2"/>
        </a:buClr>
        <a:buSzPct val="95000"/>
        <a:buFont typeface="Wingdings" panose="05000000000000000000" pitchFamily="2" charset="2"/>
        <a:buChar char="§"/>
        <a:defRPr sz="2400" kern="1200">
          <a:solidFill>
            <a:schemeClr val="tx1"/>
          </a:solidFill>
          <a:latin typeface="+mn-lt"/>
          <a:ea typeface="+mn-ea"/>
          <a:cs typeface="+mn-cs"/>
        </a:defRPr>
      </a:lvl2pPr>
      <a:lvl3pPr marL="1007975" indent="-215995" algn="l" defTabSz="914377" rtl="0" eaLnBrk="1" latinLnBrk="0" hangingPunct="1">
        <a:lnSpc>
          <a:spcPct val="90000"/>
        </a:lnSpc>
        <a:spcBef>
          <a:spcPts val="600"/>
        </a:spcBef>
        <a:buFont typeface="Symbol" panose="05050102010706020507" pitchFamily="18" charset="2"/>
        <a:buChar char="-"/>
        <a:defRPr sz="2000" kern="1200">
          <a:solidFill>
            <a:schemeClr val="tx1"/>
          </a:solidFill>
          <a:latin typeface="+mn-lt"/>
          <a:ea typeface="+mn-ea"/>
          <a:cs typeface="+mn-cs"/>
        </a:defRPr>
      </a:lvl3pPr>
      <a:lvl4pPr marL="0" indent="0" algn="l" defTabSz="914377" rtl="0" eaLnBrk="1" latinLnBrk="0" hangingPunct="1">
        <a:lnSpc>
          <a:spcPct val="90000"/>
        </a:lnSpc>
        <a:spcBef>
          <a:spcPts val="1200"/>
        </a:spcBef>
        <a:spcAft>
          <a:spcPts val="600"/>
        </a:spcAft>
        <a:buFontTx/>
        <a:buNone/>
        <a:defRPr sz="2800" b="1" kern="1200">
          <a:solidFill>
            <a:schemeClr val="accent2"/>
          </a:solidFill>
          <a:latin typeface="+mn-lt"/>
          <a:ea typeface="+mn-ea"/>
          <a:cs typeface="+mn-cs"/>
        </a:defRPr>
      </a:lvl4pPr>
      <a:lvl5pPr marL="0" indent="0" algn="l" defTabSz="914377" rtl="0" eaLnBrk="1" latinLnBrk="0" hangingPunct="1">
        <a:lnSpc>
          <a:spcPct val="90000"/>
        </a:lnSpc>
        <a:spcBef>
          <a:spcPts val="0"/>
        </a:spcBef>
        <a:spcAft>
          <a:spcPts val="0"/>
        </a:spcAft>
        <a:buFontTx/>
        <a:buNone/>
        <a:defRPr sz="2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1026" userDrawn="1">
          <p15:clr>
            <a:srgbClr val="F26B43"/>
          </p15:clr>
        </p15:guide>
        <p15:guide id="3" pos="7355" userDrawn="1">
          <p15:clr>
            <a:srgbClr val="F26B43"/>
          </p15:clr>
        </p15:guide>
        <p15:guide id="4" pos="3749" userDrawn="1">
          <p15:clr>
            <a:srgbClr val="F26B43"/>
          </p15:clr>
        </p15:guide>
        <p15:guide id="5" pos="325" userDrawn="1">
          <p15:clr>
            <a:srgbClr val="F26B43"/>
          </p15:clr>
        </p15:guide>
        <p15:guide id="6" pos="3931" userDrawn="1">
          <p15:clr>
            <a:srgbClr val="F26B43"/>
          </p15:clr>
        </p15:guide>
        <p15:guide id="7" pos="6563" userDrawn="1">
          <p15:clr>
            <a:srgbClr val="F26B43"/>
          </p15:clr>
        </p15:guide>
        <p15:guide id="8" orient="horz" pos="3748" userDrawn="1">
          <p15:clr>
            <a:srgbClr val="F26B43"/>
          </p15:clr>
        </p15:guide>
        <p15:guide id="9" orient="horz" pos="2387" userDrawn="1">
          <p15:clr>
            <a:srgbClr val="F26B43"/>
          </p15:clr>
        </p15:guide>
        <p15:guide id="10" orient="horz" pos="2296" userDrawn="1">
          <p15:clr>
            <a:srgbClr val="F26B43"/>
          </p15:clr>
        </p15:guide>
        <p15:guide id="11" orient="horz" pos="24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va.kauenhowen@bag-selbsthilfe.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748C7-B3DE-475B-ABD9-2E24C05269C8}"/>
              </a:ext>
            </a:extLst>
          </p:cNvPr>
          <p:cNvSpPr>
            <a:spLocks noGrp="1"/>
          </p:cNvSpPr>
          <p:nvPr>
            <p:ph type="ctrTitle"/>
          </p:nvPr>
        </p:nvSpPr>
        <p:spPr/>
        <p:txBody>
          <a:bodyPr/>
          <a:lstStyle/>
          <a:p>
            <a:r>
              <a:rPr lang="de-DE" dirty="0"/>
              <a:t>Selbsthilfe der Zukunft</a:t>
            </a:r>
            <a:br>
              <a:rPr lang="de-DE" dirty="0"/>
            </a:br>
            <a:r>
              <a:rPr lang="de-DE" dirty="0"/>
              <a:t>Mustervortrag</a:t>
            </a:r>
          </a:p>
        </p:txBody>
      </p:sp>
      <p:sp>
        <p:nvSpPr>
          <p:cNvPr id="3" name="Untertitel 2">
            <a:extLst>
              <a:ext uri="{FF2B5EF4-FFF2-40B4-BE49-F238E27FC236}">
                <a16:creationId xmlns:a16="http://schemas.microsoft.com/office/drawing/2014/main" id="{C37952C2-F339-45E8-A873-1D02DB680DDD}"/>
              </a:ext>
            </a:extLst>
          </p:cNvPr>
          <p:cNvSpPr>
            <a:spLocks noGrp="1"/>
          </p:cNvSpPr>
          <p:nvPr>
            <p:ph type="subTitle" idx="1"/>
          </p:nvPr>
        </p:nvSpPr>
        <p:spPr/>
        <p:txBody>
          <a:bodyPr/>
          <a:lstStyle/>
          <a:p>
            <a:r>
              <a:rPr lang="de-DE" dirty="0"/>
              <a:t>Migration und Selbsthilfe</a:t>
            </a:r>
          </a:p>
        </p:txBody>
      </p:sp>
    </p:spTree>
    <p:extLst>
      <p:ext uri="{BB962C8B-B14F-4D97-AF65-F5344CB8AC3E}">
        <p14:creationId xmlns:p14="http://schemas.microsoft.com/office/powerpoint/2010/main" val="208477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sz="3600" dirty="0"/>
              <a:t>Konkrete Schritte zur Öffnung der Selbsthilfe für Menschen mit Migrationshintergrund</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solidFill>
                  <a:srgbClr val="000000"/>
                </a:solidFill>
              </a:rPr>
              <a:t>Kommunikation</a:t>
            </a:r>
          </a:p>
          <a:p>
            <a:pPr lvl="1">
              <a:buClr>
                <a:srgbClr val="21AEB1"/>
              </a:buClr>
            </a:pPr>
            <a:r>
              <a:rPr lang="de-DE" dirty="0">
                <a:solidFill>
                  <a:srgbClr val="000000"/>
                </a:solidFill>
              </a:rPr>
              <a:t>Man muss den Betroffenen auf Augenhöhe begegnen.</a:t>
            </a:r>
          </a:p>
          <a:p>
            <a:pPr lvl="1">
              <a:buClr>
                <a:srgbClr val="21AEB1"/>
              </a:buClr>
            </a:pPr>
            <a:r>
              <a:rPr lang="de-DE" dirty="0">
                <a:solidFill>
                  <a:srgbClr val="000000"/>
                </a:solidFill>
              </a:rPr>
              <a:t>Die Ansichten des Gegenübers müssen akzeptiert und toleriert werden.</a:t>
            </a:r>
          </a:p>
          <a:p>
            <a:pPr lvl="1">
              <a:buClr>
                <a:srgbClr val="21AEB1"/>
              </a:buClr>
            </a:pPr>
            <a:r>
              <a:rPr lang="de-DE" dirty="0">
                <a:solidFill>
                  <a:srgbClr val="000000"/>
                </a:solidFill>
              </a:rPr>
              <a:t>Stigmatisierung muss vermieden werden.</a:t>
            </a:r>
          </a:p>
          <a:p>
            <a:pPr lvl="1">
              <a:buClr>
                <a:srgbClr val="21AEB1"/>
              </a:buClr>
            </a:pPr>
            <a:r>
              <a:rPr lang="de-DE" dirty="0">
                <a:solidFill>
                  <a:srgbClr val="000000"/>
                </a:solidFill>
              </a:rPr>
              <a:t>Kenntnis über Werte, Normen, Kultur etc. des gegenüber müssen vorhanden sein.</a:t>
            </a:r>
          </a:p>
          <a:p>
            <a:pPr lvl="1">
              <a:buClr>
                <a:srgbClr val="21AEB1"/>
              </a:buClr>
            </a:pPr>
            <a:r>
              <a:rPr lang="de-DE" dirty="0">
                <a:solidFill>
                  <a:srgbClr val="000000"/>
                </a:solidFill>
              </a:rPr>
              <a:t>Die Ansprache sollte so gestaltet sein, dass sie von möglichst vielen Betroffenen verstanden werden kann.</a:t>
            </a:r>
          </a:p>
          <a:p>
            <a:pPr lvl="1">
              <a:buClr>
                <a:srgbClr val="21AEB1"/>
              </a:buClr>
            </a:pPr>
            <a:r>
              <a:rPr lang="de-DE" dirty="0">
                <a:solidFill>
                  <a:srgbClr val="000000"/>
                </a:solidFill>
              </a:rPr>
              <a:t>Ggf. können Dolmetscher*innen eingesetzt werden. </a:t>
            </a:r>
          </a:p>
          <a:p>
            <a:pPr marL="0" lvl="0" indent="0">
              <a:buClr>
                <a:srgbClr val="21AEB1"/>
              </a:buClr>
              <a:buNone/>
            </a:pPr>
            <a:endParaRPr lang="de-DE"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10</a:t>
            </a:fld>
            <a:endParaRPr lang="de-DE"/>
          </a:p>
        </p:txBody>
      </p:sp>
    </p:spTree>
    <p:extLst>
      <p:ext uri="{BB962C8B-B14F-4D97-AF65-F5344CB8AC3E}">
        <p14:creationId xmlns:p14="http://schemas.microsoft.com/office/powerpoint/2010/main" val="326990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sz="3600" dirty="0">
                <a:solidFill>
                  <a:srgbClr val="19407E"/>
                </a:solidFill>
              </a:rPr>
              <a:t>Konkrete Schritte zur Öffnung der Selbsthilfe für Menschen mit Migrationshintergrund</a:t>
            </a:r>
            <a:endParaRPr lang="de-DE" dirty="0"/>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3200" dirty="0"/>
              <a:t>Die Angebote </a:t>
            </a:r>
            <a:endParaRPr lang="de-DE" sz="3200" dirty="0">
              <a:solidFill>
                <a:srgbClr val="000000"/>
              </a:solidFill>
            </a:endParaRPr>
          </a:p>
          <a:p>
            <a:pPr lvl="1">
              <a:buClr>
                <a:srgbClr val="21AEB1"/>
              </a:buClr>
            </a:pPr>
            <a:r>
              <a:rPr lang="de-DE" dirty="0">
                <a:solidFill>
                  <a:srgbClr val="000000"/>
                </a:solidFill>
              </a:rPr>
              <a:t>Angebote müssen speziell auf die Zielgruppe zugeschnitten sein. </a:t>
            </a:r>
          </a:p>
          <a:p>
            <a:pPr lvl="1">
              <a:buClr>
                <a:srgbClr val="21AEB1"/>
              </a:buClr>
            </a:pPr>
            <a:r>
              <a:rPr lang="de-DE" dirty="0">
                <a:solidFill>
                  <a:srgbClr val="000000"/>
                </a:solidFill>
              </a:rPr>
              <a:t>Die Bedarfe müssen im Vorhinein bekannt sein, um die Angebote dahingehend anzupassen.</a:t>
            </a:r>
          </a:p>
          <a:p>
            <a:pPr lvl="1">
              <a:buClr>
                <a:srgbClr val="21AEB1"/>
              </a:buClr>
            </a:pPr>
            <a:r>
              <a:rPr lang="de-DE" dirty="0">
                <a:solidFill>
                  <a:srgbClr val="000000"/>
                </a:solidFill>
              </a:rPr>
              <a:t>Die Ansprache sollte einfach und der Umgang freundlich sein, sodass die Betroffenen sich möglichst wohl fühlen.</a:t>
            </a:r>
          </a:p>
          <a:p>
            <a:pPr lvl="1">
              <a:buClr>
                <a:srgbClr val="21AEB1"/>
              </a:buClr>
            </a:pPr>
            <a:r>
              <a:rPr lang="de-DE" dirty="0">
                <a:solidFill>
                  <a:srgbClr val="000000"/>
                </a:solidFill>
              </a:rPr>
              <a:t>Idealerweise sind die Angebote kostenlos, sodass fehlende finanzielle Mittel keine zusätzliche Barriere darstellen.</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11</a:t>
            </a:fld>
            <a:endParaRPr lang="de-DE"/>
          </a:p>
        </p:txBody>
      </p:sp>
    </p:spTree>
    <p:extLst>
      <p:ext uri="{BB962C8B-B14F-4D97-AF65-F5344CB8AC3E}">
        <p14:creationId xmlns:p14="http://schemas.microsoft.com/office/powerpoint/2010/main" val="90340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sz="3600" dirty="0">
                <a:solidFill>
                  <a:srgbClr val="19407E"/>
                </a:solidFill>
              </a:rPr>
              <a:t>Konkrete Schritte zur Öffnung der Selbsthilfe für Menschen mit Migrationshintergrund</a:t>
            </a:r>
            <a:endParaRPr lang="de-DE" dirty="0"/>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lnSpcReduction="10000"/>
          </a:bodyPr>
          <a:lstStyle/>
          <a:p>
            <a:pPr lvl="0">
              <a:buClr>
                <a:srgbClr val="21AEB1"/>
              </a:buClr>
            </a:pPr>
            <a:r>
              <a:rPr lang="de-DE" sz="3500" dirty="0"/>
              <a:t>Vernetzung</a:t>
            </a:r>
            <a:r>
              <a:rPr lang="de-DE" sz="3200" dirty="0"/>
              <a:t>   </a:t>
            </a:r>
            <a:endParaRPr lang="de-DE" sz="3200" dirty="0">
              <a:solidFill>
                <a:srgbClr val="000000"/>
              </a:solidFill>
            </a:endParaRPr>
          </a:p>
          <a:p>
            <a:pPr lvl="1">
              <a:buClr>
                <a:srgbClr val="21AEB1"/>
              </a:buClr>
            </a:pPr>
            <a:r>
              <a:rPr lang="de-DE" dirty="0">
                <a:solidFill>
                  <a:srgbClr val="000000"/>
                </a:solidFill>
              </a:rPr>
              <a:t>Hierbei steht die Gewinnung von Multiplikatoren, die die Muttersprache der Migrant*innen sprechen, zweisprachige Mitarbeitende und dolmetschende, erwachsene Familienangehörige als Unterstützung im Fokus.</a:t>
            </a:r>
            <a:r>
              <a:rPr lang="de-DE" dirty="0"/>
              <a:t> </a:t>
            </a:r>
          </a:p>
          <a:p>
            <a:pPr lvl="1">
              <a:buClr>
                <a:srgbClr val="21AEB1"/>
              </a:buClr>
            </a:pPr>
            <a:r>
              <a:rPr lang="de-DE" dirty="0">
                <a:solidFill>
                  <a:srgbClr val="000000"/>
                </a:solidFill>
              </a:rPr>
              <a:t>Des Weiteren ist es wichtig Kooperationen mit verschiedenen Organisationen voranzutreiben, die sich an der Verbreitung der Angebote beteiligen können.</a:t>
            </a:r>
            <a:r>
              <a:rPr lang="de-DE" dirty="0"/>
              <a:t> </a:t>
            </a:r>
          </a:p>
          <a:p>
            <a:pPr lvl="1">
              <a:buClr>
                <a:srgbClr val="21AEB1"/>
              </a:buClr>
            </a:pPr>
            <a:r>
              <a:rPr lang="de-DE" dirty="0">
                <a:solidFill>
                  <a:srgbClr val="000000"/>
                </a:solidFill>
              </a:rPr>
              <a:t>Die Zusammenarbeit mit Migrantenorganisationen und Selbsthilfeaktiven mit Migrationshintergrund sind essenziell, um ein großes Netzwerk aufzubauen und möglichst viele Menschen zu erreichen!</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12</a:t>
            </a:fld>
            <a:endParaRPr lang="de-DE"/>
          </a:p>
        </p:txBody>
      </p:sp>
    </p:spTree>
    <p:extLst>
      <p:ext uri="{BB962C8B-B14F-4D97-AF65-F5344CB8AC3E}">
        <p14:creationId xmlns:p14="http://schemas.microsoft.com/office/powerpoint/2010/main" val="261340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sz="3600" dirty="0">
                <a:solidFill>
                  <a:srgbClr val="19407E"/>
                </a:solidFill>
              </a:rPr>
              <a:t>Konkrete Schritte zur Öffnung der Selbsthilfe für Menschen mit Migrationshintergrund</a:t>
            </a:r>
            <a:endParaRPr lang="de-DE" dirty="0"/>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3200" dirty="0">
                <a:solidFill>
                  <a:srgbClr val="000000"/>
                </a:solidFill>
              </a:rPr>
              <a:t>Förderung von Kompetenzen innerhalb der Selbsthilfeorganisation</a:t>
            </a:r>
          </a:p>
          <a:p>
            <a:pPr lvl="1">
              <a:buClr>
                <a:srgbClr val="21AEB1"/>
              </a:buClr>
            </a:pPr>
            <a:r>
              <a:rPr lang="de-DE" dirty="0">
                <a:solidFill>
                  <a:srgbClr val="000000"/>
                </a:solidFill>
              </a:rPr>
              <a:t>Um eine funktionierende Kultur für Menschen mit Migrationshintergrund zu etablieren, müssen auch die Mitarbeitenden in interkulturellen Kompetenzen geschult werden.</a:t>
            </a:r>
          </a:p>
          <a:p>
            <a:pPr lvl="1">
              <a:buClr>
                <a:srgbClr val="21AEB1"/>
              </a:buClr>
            </a:pPr>
            <a:r>
              <a:rPr lang="de-DE" dirty="0">
                <a:solidFill>
                  <a:srgbClr val="000000"/>
                </a:solidFill>
              </a:rPr>
              <a:t>Nur so fühlen sich die Betroffenen gut aufgehoben, was grundlegend für eine langfristige, erfolgreiche interkulturelle Arbeit in Selbsthilfeorganisationen ist.</a:t>
            </a:r>
            <a:r>
              <a:rPr lang="de-DE" dirty="0"/>
              <a:t> </a:t>
            </a:r>
            <a:br>
              <a:rPr lang="de-DE" dirty="0"/>
            </a:br>
            <a:endParaRPr lang="de-DE" dirty="0">
              <a:solidFill>
                <a:srgbClr val="000000"/>
              </a:solidFill>
            </a:endParaRPr>
          </a:p>
          <a:p>
            <a:pPr marL="0" lvl="0" indent="0">
              <a:buClr>
                <a:srgbClr val="21AEB1"/>
              </a:buClr>
              <a:buNone/>
            </a:pPr>
            <a:endParaRPr lang="de-DE"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13</a:t>
            </a:fld>
            <a:endParaRPr lang="de-DE"/>
          </a:p>
        </p:txBody>
      </p:sp>
    </p:spTree>
    <p:extLst>
      <p:ext uri="{BB962C8B-B14F-4D97-AF65-F5344CB8AC3E}">
        <p14:creationId xmlns:p14="http://schemas.microsoft.com/office/powerpoint/2010/main" val="118353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27B2EE-FB5C-4EBE-BC79-DB36D0274E32}"/>
              </a:ext>
            </a:extLst>
          </p:cNvPr>
          <p:cNvSpPr>
            <a:spLocks noGrp="1"/>
          </p:cNvSpPr>
          <p:nvPr>
            <p:ph type="ftr" sz="quarter" idx="11"/>
          </p:nvPr>
        </p:nvSpPr>
        <p:spPr>
          <a:xfrm>
            <a:off x="518405" y="6186415"/>
            <a:ext cx="7267575" cy="547200"/>
          </a:xfrm>
        </p:spPr>
        <p:txBody>
          <a:bodyPr/>
          <a:lstStyle/>
          <a:p>
            <a:r>
              <a:rPr lang="de-DE" dirty="0"/>
              <a:t>selbsthilfe-der-zukunft.de</a:t>
            </a:r>
          </a:p>
        </p:txBody>
      </p:sp>
      <p:sp>
        <p:nvSpPr>
          <p:cNvPr id="3" name="Textplatzhalter 2">
            <a:extLst>
              <a:ext uri="{FF2B5EF4-FFF2-40B4-BE49-F238E27FC236}">
                <a16:creationId xmlns:a16="http://schemas.microsoft.com/office/drawing/2014/main" id="{4E311918-E4A0-477B-8D01-64D43262AF74}"/>
              </a:ext>
            </a:extLst>
          </p:cNvPr>
          <p:cNvSpPr>
            <a:spLocks noGrp="1"/>
          </p:cNvSpPr>
          <p:nvPr>
            <p:ph type="body" idx="1"/>
          </p:nvPr>
        </p:nvSpPr>
        <p:spPr>
          <a:xfrm>
            <a:off x="515942" y="3148969"/>
            <a:ext cx="9706585" cy="2505211"/>
          </a:xfrm>
        </p:spPr>
        <p:txBody>
          <a:bodyPr>
            <a:normAutofit/>
          </a:bodyPr>
          <a:lstStyle/>
          <a:p>
            <a:r>
              <a:rPr lang="de-DE" b="1" dirty="0"/>
              <a:t>Marius Schlichting</a:t>
            </a:r>
          </a:p>
          <a:p>
            <a:r>
              <a:rPr lang="de-DE" dirty="0"/>
              <a:t>Projektmitarbeiter</a:t>
            </a:r>
          </a:p>
          <a:p>
            <a:r>
              <a:rPr lang="de-DE" dirty="0"/>
              <a:t>Telefon: 0211 31 006-44</a:t>
            </a:r>
          </a:p>
          <a:p>
            <a:r>
              <a:rPr lang="de-DE" dirty="0">
                <a:hlinkClick r:id="rId2"/>
              </a:rPr>
              <a:t>Marius.schlichting@bag-selbsthilfe.de</a:t>
            </a:r>
            <a:endParaRPr lang="de-DE" dirty="0"/>
          </a:p>
        </p:txBody>
      </p:sp>
      <p:sp>
        <p:nvSpPr>
          <p:cNvPr id="5" name="Titel 4">
            <a:extLst>
              <a:ext uri="{FF2B5EF4-FFF2-40B4-BE49-F238E27FC236}">
                <a16:creationId xmlns:a16="http://schemas.microsoft.com/office/drawing/2014/main" id="{697E0796-8804-4421-9EFC-C6AC32B097B6}"/>
              </a:ext>
            </a:extLst>
          </p:cNvPr>
          <p:cNvSpPr>
            <a:spLocks noGrp="1"/>
          </p:cNvSpPr>
          <p:nvPr>
            <p:ph type="title"/>
          </p:nvPr>
        </p:nvSpPr>
        <p:spPr/>
        <p:txBody>
          <a:bodyPr/>
          <a:lstStyle/>
          <a:p>
            <a:r>
              <a:rPr lang="de-DE" dirty="0"/>
              <a:t>Vielen Dank für Ihre Aufmerksamkeit</a:t>
            </a:r>
          </a:p>
        </p:txBody>
      </p:sp>
    </p:spTree>
    <p:extLst>
      <p:ext uri="{BB962C8B-B14F-4D97-AF65-F5344CB8AC3E}">
        <p14:creationId xmlns:p14="http://schemas.microsoft.com/office/powerpoint/2010/main" val="65979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DD052EB-E642-4935-A86C-7517C1EEAD2B}"/>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020D399-18E5-4382-8419-5C37E0EE4E7C}"/>
              </a:ext>
            </a:extLst>
          </p:cNvPr>
          <p:cNvSpPr>
            <a:spLocks noGrp="1"/>
          </p:cNvSpPr>
          <p:nvPr>
            <p:ph type="title"/>
          </p:nvPr>
        </p:nvSpPr>
        <p:spPr/>
        <p:txBody>
          <a:bodyPr/>
          <a:lstStyle/>
          <a:p>
            <a:r>
              <a:rPr lang="de-DE" dirty="0"/>
              <a:t>Inhalt</a:t>
            </a:r>
          </a:p>
        </p:txBody>
      </p:sp>
      <p:sp>
        <p:nvSpPr>
          <p:cNvPr id="4" name="Inhaltsplatzhalter 3">
            <a:extLst>
              <a:ext uri="{FF2B5EF4-FFF2-40B4-BE49-F238E27FC236}">
                <a16:creationId xmlns:a16="http://schemas.microsoft.com/office/drawing/2014/main" id="{FA82785A-1118-4738-AD19-5CF21B45DF34}"/>
              </a:ext>
            </a:extLst>
          </p:cNvPr>
          <p:cNvSpPr>
            <a:spLocks noGrp="1"/>
          </p:cNvSpPr>
          <p:nvPr>
            <p:ph sz="half" idx="1"/>
          </p:nvPr>
        </p:nvSpPr>
        <p:spPr/>
        <p:txBody>
          <a:bodyPr/>
          <a:lstStyle/>
          <a:p>
            <a:r>
              <a:rPr lang="de-DE" dirty="0"/>
              <a:t>Ausgangslage</a:t>
            </a:r>
          </a:p>
          <a:p>
            <a:r>
              <a:rPr lang="de-DE" dirty="0"/>
              <a:t>Öffnung der Selbsthilfe für Menschen mit Migrations-hintergrund </a:t>
            </a:r>
          </a:p>
          <a:p>
            <a:r>
              <a:rPr lang="de-DE" dirty="0"/>
              <a:t>Identifizierung der Zielgruppe </a:t>
            </a:r>
          </a:p>
          <a:p>
            <a:pPr marL="0" indent="0">
              <a:buNone/>
            </a:pPr>
            <a:endParaRPr lang="de-DE" dirty="0"/>
          </a:p>
        </p:txBody>
      </p:sp>
      <p:sp>
        <p:nvSpPr>
          <p:cNvPr id="5" name="Inhaltsplatzhalter 4">
            <a:extLst>
              <a:ext uri="{FF2B5EF4-FFF2-40B4-BE49-F238E27FC236}">
                <a16:creationId xmlns:a16="http://schemas.microsoft.com/office/drawing/2014/main" id="{3E472866-AF95-4F61-92C1-1B18E8BD4789}"/>
              </a:ext>
            </a:extLst>
          </p:cNvPr>
          <p:cNvSpPr>
            <a:spLocks noGrp="1"/>
          </p:cNvSpPr>
          <p:nvPr>
            <p:ph sz="half" idx="2"/>
          </p:nvPr>
        </p:nvSpPr>
        <p:spPr/>
        <p:txBody>
          <a:bodyPr/>
          <a:lstStyle/>
          <a:p>
            <a:r>
              <a:rPr lang="de-DE" dirty="0"/>
              <a:t>Die Ansprache </a:t>
            </a:r>
          </a:p>
          <a:p>
            <a:r>
              <a:rPr lang="de-DE" dirty="0"/>
              <a:t>Konkrete Schritte zur Öffnung der Selbsthilfe für Menschen mit Migrationshintergrund</a:t>
            </a:r>
          </a:p>
          <a:p>
            <a:pPr marL="0" indent="0">
              <a:buNone/>
            </a:pPr>
            <a:endParaRPr lang="de-DE" dirty="0"/>
          </a:p>
          <a:p>
            <a:endParaRPr lang="de-DE" dirty="0"/>
          </a:p>
          <a:p>
            <a:endParaRPr lang="de-DE" dirty="0"/>
          </a:p>
          <a:p>
            <a:endParaRPr lang="de-DE" dirty="0"/>
          </a:p>
        </p:txBody>
      </p:sp>
      <p:sp>
        <p:nvSpPr>
          <p:cNvPr id="6" name="Foliennummernplatzhalter 5">
            <a:extLst>
              <a:ext uri="{FF2B5EF4-FFF2-40B4-BE49-F238E27FC236}">
                <a16:creationId xmlns:a16="http://schemas.microsoft.com/office/drawing/2014/main" id="{15959F70-C5E0-4DBE-8BBD-041FDE791DCB}"/>
              </a:ext>
            </a:extLst>
          </p:cNvPr>
          <p:cNvSpPr>
            <a:spLocks noGrp="1"/>
          </p:cNvSpPr>
          <p:nvPr>
            <p:ph type="sldNum" sz="quarter" idx="12"/>
          </p:nvPr>
        </p:nvSpPr>
        <p:spPr/>
        <p:txBody>
          <a:bodyPr/>
          <a:lstStyle/>
          <a:p>
            <a:fld id="{2E27387F-0FE2-4320-9642-0B95519C7C85}" type="slidenum">
              <a:rPr lang="de-DE" smtClean="0"/>
              <a:t>2</a:t>
            </a:fld>
            <a:endParaRPr lang="de-DE"/>
          </a:p>
        </p:txBody>
      </p:sp>
    </p:spTree>
    <p:extLst>
      <p:ext uri="{BB962C8B-B14F-4D97-AF65-F5344CB8AC3E}">
        <p14:creationId xmlns:p14="http://schemas.microsoft.com/office/powerpoint/2010/main" val="129385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B8F1C3E-4F7B-4899-8594-CE97D002A156}"/>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EAF00B3A-D36D-4F91-B973-0EF9A5135EBA}"/>
              </a:ext>
            </a:extLst>
          </p:cNvPr>
          <p:cNvSpPr>
            <a:spLocks noGrp="1"/>
          </p:cNvSpPr>
          <p:nvPr>
            <p:ph type="title"/>
          </p:nvPr>
        </p:nvSpPr>
        <p:spPr>
          <a:xfrm>
            <a:off x="518403" y="0"/>
            <a:ext cx="9694863" cy="1219200"/>
          </a:xfrm>
        </p:spPr>
        <p:txBody>
          <a:bodyPr/>
          <a:lstStyle/>
          <a:p>
            <a:r>
              <a:rPr lang="de-DE" dirty="0"/>
              <a:t>Ausgangslage</a:t>
            </a:r>
          </a:p>
        </p:txBody>
      </p:sp>
      <p:sp>
        <p:nvSpPr>
          <p:cNvPr id="4" name="Inhaltsplatzhalter 3">
            <a:extLst>
              <a:ext uri="{FF2B5EF4-FFF2-40B4-BE49-F238E27FC236}">
                <a16:creationId xmlns:a16="http://schemas.microsoft.com/office/drawing/2014/main" id="{8D6F564D-084A-4E84-9046-A654C4F17304}"/>
              </a:ext>
            </a:extLst>
          </p:cNvPr>
          <p:cNvSpPr>
            <a:spLocks noGrp="1"/>
          </p:cNvSpPr>
          <p:nvPr>
            <p:ph idx="1"/>
          </p:nvPr>
        </p:nvSpPr>
        <p:spPr>
          <a:xfrm>
            <a:off x="518403" y="1628779"/>
            <a:ext cx="9858783" cy="4321175"/>
          </a:xfrm>
        </p:spPr>
        <p:txBody>
          <a:bodyPr>
            <a:normAutofit/>
          </a:bodyPr>
          <a:lstStyle/>
          <a:p>
            <a:pPr marL="342891" indent="-342891">
              <a:spcAft>
                <a:spcPts val="1200"/>
              </a:spcAft>
            </a:pPr>
            <a:r>
              <a:rPr lang="de-DE" dirty="0"/>
              <a:t>Laut des statistischen Bundesamtes haben aktuell über 25%, der in Deutschland lebenden Menschen, eine Migrations-geschichte. </a:t>
            </a:r>
          </a:p>
          <a:p>
            <a:pPr marL="342891" indent="-342891">
              <a:spcAft>
                <a:spcPts val="1200"/>
              </a:spcAft>
            </a:pPr>
            <a:r>
              <a:rPr lang="de-DE" dirty="0"/>
              <a:t>Die </a:t>
            </a:r>
            <a:r>
              <a:rPr lang="nl-NL" dirty="0"/>
              <a:t>SHILD Studie (Kofahl et al. 2016) </a:t>
            </a:r>
            <a:r>
              <a:rPr lang="de-DE" dirty="0"/>
              <a:t>ergab, dass nur etwa 4% der Mitglieder, der befragten Selbsthilfegruppen, Migrationsgeschichte haben.</a:t>
            </a:r>
          </a:p>
          <a:p>
            <a:pPr marL="342891" indent="-342891">
              <a:spcAft>
                <a:spcPts val="1200"/>
              </a:spcAft>
            </a:pPr>
            <a:r>
              <a:rPr lang="de-DE" dirty="0"/>
              <a:t>Menschen mit Migrationshintergrund sind also in der Selbsthilfe aktuell noch stark unterrepräsentiert.</a:t>
            </a:r>
          </a:p>
        </p:txBody>
      </p:sp>
      <p:sp>
        <p:nvSpPr>
          <p:cNvPr id="5" name="Foliennummernplatzhalter 4">
            <a:extLst>
              <a:ext uri="{FF2B5EF4-FFF2-40B4-BE49-F238E27FC236}">
                <a16:creationId xmlns:a16="http://schemas.microsoft.com/office/drawing/2014/main" id="{5A6D6819-CA04-4499-8AB6-533EB9CF08AB}"/>
              </a:ext>
            </a:extLst>
          </p:cNvPr>
          <p:cNvSpPr>
            <a:spLocks noGrp="1"/>
          </p:cNvSpPr>
          <p:nvPr>
            <p:ph type="sldNum" sz="quarter" idx="12"/>
          </p:nvPr>
        </p:nvSpPr>
        <p:spPr/>
        <p:txBody>
          <a:bodyPr/>
          <a:lstStyle/>
          <a:p>
            <a:fld id="{2E27387F-0FE2-4320-9642-0B95519C7C85}" type="slidenum">
              <a:rPr lang="de-DE" smtClean="0"/>
              <a:t>3</a:t>
            </a:fld>
            <a:endParaRPr lang="de-DE"/>
          </a:p>
        </p:txBody>
      </p:sp>
    </p:spTree>
    <p:extLst>
      <p:ext uri="{BB962C8B-B14F-4D97-AF65-F5344CB8AC3E}">
        <p14:creationId xmlns:p14="http://schemas.microsoft.com/office/powerpoint/2010/main" val="157089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Ausgangslage</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2600" dirty="0">
                <a:solidFill>
                  <a:srgbClr val="000000"/>
                </a:solidFill>
              </a:rPr>
              <a:t>Gründe für die verhältnismäßig geringe Anzahl an Menschen mit Migrationshintergrund in der Selbsthilfe sind vielschichtig:</a:t>
            </a:r>
            <a:r>
              <a:rPr lang="de-DE" dirty="0"/>
              <a:t> </a:t>
            </a:r>
            <a:endParaRPr lang="de-DE" dirty="0">
              <a:solidFill>
                <a:srgbClr val="000000"/>
              </a:solidFill>
            </a:endParaRPr>
          </a:p>
          <a:p>
            <a:pPr lvl="1">
              <a:buClr>
                <a:srgbClr val="21AEB1"/>
              </a:buClr>
            </a:pPr>
            <a:r>
              <a:rPr lang="de-DE" sz="2000" dirty="0">
                <a:solidFill>
                  <a:srgbClr val="000000"/>
                </a:solidFill>
              </a:rPr>
              <a:t>In vielen Ländern ist das Konzept der Selbsthilfe nicht bekannt. </a:t>
            </a:r>
          </a:p>
          <a:p>
            <a:pPr lvl="1">
              <a:buClr>
                <a:srgbClr val="21AEB1"/>
              </a:buClr>
            </a:pPr>
            <a:r>
              <a:rPr lang="de-DE" sz="2000" dirty="0">
                <a:solidFill>
                  <a:srgbClr val="000000"/>
                </a:solidFill>
              </a:rPr>
              <a:t>Es gibt sprachliche Barrieren, die den Zugang zu Angeboten der Selbsthilfe erschweren.</a:t>
            </a:r>
          </a:p>
          <a:p>
            <a:pPr lvl="1">
              <a:buClr>
                <a:srgbClr val="21AEB1"/>
              </a:buClr>
            </a:pPr>
            <a:r>
              <a:rPr lang="de-DE" sz="2000" dirty="0">
                <a:solidFill>
                  <a:srgbClr val="000000"/>
                </a:solidFill>
              </a:rPr>
              <a:t>Die Gesundheitskompetenz liegt bei Menschen mit Migrationsgeschichte unter dem Bevölkerungsdurchschnitt.</a:t>
            </a:r>
          </a:p>
          <a:p>
            <a:pPr lvl="1">
              <a:buClr>
                <a:srgbClr val="21AEB1"/>
              </a:buClr>
            </a:pPr>
            <a:r>
              <a:rPr lang="de-DE" sz="2000" dirty="0">
                <a:solidFill>
                  <a:srgbClr val="000000"/>
                </a:solidFill>
              </a:rPr>
              <a:t>Ein kulturbedingtes Schamgefühl </a:t>
            </a:r>
            <a:r>
              <a:rPr lang="de-DE" sz="2000" dirty="0">
                <a:solidFill>
                  <a:srgbClr val="000000"/>
                </a:solidFill>
                <a:sym typeface="Wingdings" panose="05000000000000000000" pitchFamily="2" charset="2"/>
              </a:rPr>
              <a:t>macht es Betroffenen oft schwer, fremde Hilfe anzunehmen.</a:t>
            </a:r>
          </a:p>
          <a:p>
            <a:pPr lvl="1">
              <a:buClr>
                <a:srgbClr val="21AEB1"/>
              </a:buClr>
            </a:pPr>
            <a:r>
              <a:rPr lang="de-DE" sz="2000" dirty="0">
                <a:solidFill>
                  <a:srgbClr val="000000"/>
                </a:solidFill>
                <a:sym typeface="Wingdings" panose="05000000000000000000" pitchFamily="2" charset="2"/>
              </a:rPr>
              <a:t>Religion  häufig wird geistlicher Beistand an Stelle von medizinischer Hilfe gesucht.</a:t>
            </a:r>
          </a:p>
          <a:p>
            <a:pPr marL="359991" lvl="1" indent="0">
              <a:buClr>
                <a:srgbClr val="21AEB1"/>
              </a:buClr>
              <a:buNone/>
            </a:pPr>
            <a:endParaRPr lang="de-DE" sz="2000" dirty="0">
              <a:solidFill>
                <a:srgbClr val="000000"/>
              </a:solidFill>
              <a:sym typeface="Wingdings" panose="05000000000000000000" pitchFamily="2" charset="2"/>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4</a:t>
            </a:fld>
            <a:endParaRPr lang="de-DE"/>
          </a:p>
        </p:txBody>
      </p:sp>
    </p:spTree>
    <p:extLst>
      <p:ext uri="{BB962C8B-B14F-4D97-AF65-F5344CB8AC3E}">
        <p14:creationId xmlns:p14="http://schemas.microsoft.com/office/powerpoint/2010/main" val="229726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Öffnung der Selbsthilfe für Menschen mit Migrationshintergrund </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3200" dirty="0">
                <a:solidFill>
                  <a:srgbClr val="000000"/>
                </a:solidFill>
              </a:rPr>
              <a:t>Die Selbsthilfe muss sich für Menschen mit Migrationshintergrund öffnen, nicht andersherum!</a:t>
            </a:r>
          </a:p>
          <a:p>
            <a:pPr lvl="1">
              <a:buClr>
                <a:srgbClr val="21AEB1"/>
              </a:buClr>
            </a:pPr>
            <a:r>
              <a:rPr lang="de-DE" dirty="0">
                <a:solidFill>
                  <a:srgbClr val="000000"/>
                </a:solidFill>
              </a:rPr>
              <a:t>Selbsthilfevereine sollten offen auf allen Menschen, unabhängig von Nationalitäten, Sprachen, sowie kulturellen und religiösen Hintergründen zugehen. </a:t>
            </a:r>
          </a:p>
          <a:p>
            <a:pPr lvl="1">
              <a:buClr>
                <a:srgbClr val="21AEB1"/>
              </a:buClr>
            </a:pPr>
            <a:r>
              <a:rPr lang="de-DE" dirty="0">
                <a:solidFill>
                  <a:srgbClr val="000000"/>
                </a:solidFill>
              </a:rPr>
              <a:t>Wichtig ist ein sensibler Umgang, da viele Menschen, unabhängig vom Alter, Erfahrungen gemacht haben, die für Selbsthilfeaktive und Betroffene in Deutschland gänzlich unbekannt sind. (Andersbehandlung auf dem Amt, bei der Wohnungssuche etc.)</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5</a:t>
            </a:fld>
            <a:endParaRPr lang="de-DE"/>
          </a:p>
        </p:txBody>
      </p:sp>
    </p:spTree>
    <p:extLst>
      <p:ext uri="{BB962C8B-B14F-4D97-AF65-F5344CB8AC3E}">
        <p14:creationId xmlns:p14="http://schemas.microsoft.com/office/powerpoint/2010/main" val="107728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Öffnung der Selbsthilfe für Menschen mit Migrationshintergrund </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fontScale="92500" lnSpcReduction="10000"/>
          </a:bodyPr>
          <a:lstStyle/>
          <a:p>
            <a:pPr lvl="0">
              <a:buClr>
                <a:srgbClr val="21AEB1"/>
              </a:buClr>
            </a:pPr>
            <a:r>
              <a:rPr lang="de-DE" sz="3200" dirty="0"/>
              <a:t>Ziele interkultureller Öffnung können sein:</a:t>
            </a:r>
          </a:p>
          <a:p>
            <a:pPr lvl="1">
              <a:buClr>
                <a:srgbClr val="21AEB1"/>
              </a:buClr>
            </a:pPr>
            <a:r>
              <a:rPr lang="de-DE" dirty="0">
                <a:solidFill>
                  <a:srgbClr val="000000"/>
                </a:solidFill>
              </a:rPr>
              <a:t>Bedarfs- und zielgruppenorientierte Gestaltung der Angebote</a:t>
            </a:r>
          </a:p>
          <a:p>
            <a:pPr lvl="1">
              <a:buClr>
                <a:srgbClr val="21AEB1"/>
              </a:buClr>
            </a:pPr>
            <a:r>
              <a:rPr lang="de-DE" dirty="0">
                <a:solidFill>
                  <a:srgbClr val="000000"/>
                </a:solidFill>
              </a:rPr>
              <a:t>Abbau bestehender Zugangsbarrieren für Menschen mit Migrationsgeschichte</a:t>
            </a:r>
          </a:p>
          <a:p>
            <a:pPr lvl="1">
              <a:buClr>
                <a:srgbClr val="21AEB1"/>
              </a:buClr>
            </a:pPr>
            <a:r>
              <a:rPr lang="de-DE" dirty="0">
                <a:solidFill>
                  <a:srgbClr val="000000"/>
                </a:solidFill>
              </a:rPr>
              <a:t>Herstellen eines chancengleichen Zugangs zu den Leistungen, Diensten und Hilfen für alle hier lebenden Menschen</a:t>
            </a:r>
          </a:p>
          <a:p>
            <a:pPr lvl="1">
              <a:buClr>
                <a:srgbClr val="21AEB1"/>
              </a:buClr>
            </a:pPr>
            <a:r>
              <a:rPr lang="de-DE" dirty="0">
                <a:solidFill>
                  <a:srgbClr val="000000"/>
                </a:solidFill>
              </a:rPr>
              <a:t>Entwicklung einer offenen Haltung bei jedem Einzelnen</a:t>
            </a:r>
          </a:p>
          <a:p>
            <a:pPr lvl="1">
              <a:buClr>
                <a:srgbClr val="21AEB1"/>
              </a:buClr>
            </a:pPr>
            <a:endParaRPr lang="de-DE" dirty="0">
              <a:solidFill>
                <a:srgbClr val="000000"/>
              </a:solidFill>
            </a:endParaRPr>
          </a:p>
          <a:p>
            <a:pPr lvl="0">
              <a:buClr>
                <a:srgbClr val="21AEB1"/>
              </a:buClr>
            </a:pPr>
            <a:r>
              <a:rPr lang="de-DE" sz="3200" dirty="0">
                <a:solidFill>
                  <a:srgbClr val="000000"/>
                </a:solidFill>
              </a:rPr>
              <a:t>Nicht alle Ideen und Maßnahmen zur Zielerreichung müssen gleichzeitig umgesetzt werden. Auch kleine Schritte führen langfristig zum Erfolg!</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6</a:t>
            </a:fld>
            <a:endParaRPr lang="de-DE"/>
          </a:p>
        </p:txBody>
      </p:sp>
    </p:spTree>
    <p:extLst>
      <p:ext uri="{BB962C8B-B14F-4D97-AF65-F5344CB8AC3E}">
        <p14:creationId xmlns:p14="http://schemas.microsoft.com/office/powerpoint/2010/main" val="252437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Identifizierung der Zielgruppe</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3200" dirty="0"/>
              <a:t>Menschen mit Migrationshintergrund sind keine homogene Gruppe.</a:t>
            </a:r>
          </a:p>
          <a:p>
            <a:pPr lvl="0">
              <a:buClr>
                <a:srgbClr val="21AEB1"/>
              </a:buClr>
            </a:pPr>
            <a:r>
              <a:rPr lang="de-DE" sz="3200" dirty="0"/>
              <a:t>Die Bedarfe und Wünsche von Menschen unterschiedlichen Alters und jeweiligem kulturellen Hintergrund unterscheiden sich teilweise deutlich.</a:t>
            </a:r>
            <a:endParaRPr lang="de-DE" sz="2400" dirty="0">
              <a:solidFill>
                <a:srgbClr val="000000"/>
              </a:solidFill>
            </a:endParaRPr>
          </a:p>
          <a:p>
            <a:pPr lvl="0">
              <a:buClr>
                <a:srgbClr val="21AEB1"/>
              </a:buClr>
            </a:pPr>
            <a:r>
              <a:rPr lang="de-DE" sz="3200" dirty="0"/>
              <a:t>Deshalb muss die Zielgruppe genau definiert und die Angebote dahingehend angepasst werden.</a:t>
            </a:r>
            <a:endParaRPr lang="de-DE" sz="32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7</a:t>
            </a:fld>
            <a:endParaRPr lang="de-DE"/>
          </a:p>
        </p:txBody>
      </p:sp>
    </p:spTree>
    <p:extLst>
      <p:ext uri="{BB962C8B-B14F-4D97-AF65-F5344CB8AC3E}">
        <p14:creationId xmlns:p14="http://schemas.microsoft.com/office/powerpoint/2010/main" val="52175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Die Ansprache </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3200" dirty="0"/>
              <a:t>Bei der Ansprache von Menschen mit Migrationshintergrund sollte auf diverse Aspekte geachtet werden:</a:t>
            </a:r>
            <a:endParaRPr lang="de-DE" sz="3200" dirty="0">
              <a:solidFill>
                <a:srgbClr val="000000"/>
              </a:solidFill>
            </a:endParaRPr>
          </a:p>
          <a:p>
            <a:pPr lvl="1">
              <a:buClr>
                <a:srgbClr val="21AEB1"/>
              </a:buClr>
            </a:pPr>
            <a:r>
              <a:rPr lang="de-DE" dirty="0">
                <a:solidFill>
                  <a:srgbClr val="000000"/>
                </a:solidFill>
              </a:rPr>
              <a:t>Alter: Genau wie bei Menschen ohne Migrationshintergrund haben Menschen unterschiedlichen Alters auch unterschiedliche Bedarfe und Wünsche, die in der Ansprache adressiert werden müssen.</a:t>
            </a:r>
          </a:p>
          <a:p>
            <a:pPr lvl="1">
              <a:buClr>
                <a:srgbClr val="21AEB1"/>
              </a:buClr>
            </a:pPr>
            <a:r>
              <a:rPr lang="de-DE" dirty="0">
                <a:solidFill>
                  <a:srgbClr val="000000"/>
                </a:solidFill>
              </a:rPr>
              <a:t>Sprachkenntnisse: Je nach Alter und Dauer des Aufenthalts in Deutschlands unterscheiden sich diese enorm. Gerade für ältere Menschen ist die Sprache oft noch eine zusätzliche Barriere.</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8</a:t>
            </a:fld>
            <a:endParaRPr lang="de-DE"/>
          </a:p>
        </p:txBody>
      </p:sp>
    </p:spTree>
    <p:extLst>
      <p:ext uri="{BB962C8B-B14F-4D97-AF65-F5344CB8AC3E}">
        <p14:creationId xmlns:p14="http://schemas.microsoft.com/office/powerpoint/2010/main" val="370957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Die Ansprache </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1">
              <a:buClr>
                <a:srgbClr val="21AEB1"/>
              </a:buClr>
            </a:pPr>
            <a:r>
              <a:rPr lang="de-DE" dirty="0">
                <a:solidFill>
                  <a:srgbClr val="000000"/>
                </a:solidFill>
              </a:rPr>
              <a:t>Religion und Kultur: Ein sensibler Umgang mit den Betroffenen ist besonders wichtig, sodass sie sich akzeptiert und respektiert fühlen</a:t>
            </a:r>
          </a:p>
          <a:p>
            <a:pPr lvl="1">
              <a:buClr>
                <a:srgbClr val="21AEB1"/>
              </a:buClr>
            </a:pPr>
            <a:r>
              <a:rPr lang="de-DE" dirty="0">
                <a:solidFill>
                  <a:srgbClr val="000000"/>
                </a:solidFill>
              </a:rPr>
              <a:t>Gesundheitskompetenz: Das Gesundheitssystem in Deutschland ist sehr komplex. Gerade gepaart mit sprachlichen Barrieren ist es gerade für Menschen mit Migrationshintergrund schwer nachzuvollziehen, welche Leistungen und Angebote sie in Anspruch nehmen können.</a:t>
            </a:r>
          </a:p>
          <a:p>
            <a:pPr lvl="0">
              <a:buClr>
                <a:srgbClr val="21AEB1"/>
              </a:buClr>
            </a:pPr>
            <a:endParaRPr lang="de-DE" sz="24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9</a:t>
            </a:fld>
            <a:endParaRPr lang="de-DE"/>
          </a:p>
        </p:txBody>
      </p:sp>
    </p:spTree>
    <p:extLst>
      <p:ext uri="{BB962C8B-B14F-4D97-AF65-F5344CB8AC3E}">
        <p14:creationId xmlns:p14="http://schemas.microsoft.com/office/powerpoint/2010/main" val="1112402866"/>
      </p:ext>
    </p:extLst>
  </p:cSld>
  <p:clrMapOvr>
    <a:masterClrMapping/>
  </p:clrMapOvr>
</p:sld>
</file>

<file path=ppt/theme/theme1.xml><?xml version="1.0" encoding="utf-8"?>
<a:theme xmlns:a="http://schemas.openxmlformats.org/drawingml/2006/main" name="Office">
  <a:themeElements>
    <a:clrScheme name="SHdZ">
      <a:dk1>
        <a:srgbClr val="000000"/>
      </a:dk1>
      <a:lt1>
        <a:srgbClr val="FFFFFF"/>
      </a:lt1>
      <a:dk2>
        <a:srgbClr val="19407E"/>
      </a:dk2>
      <a:lt2>
        <a:srgbClr val="FFFFFF"/>
      </a:lt2>
      <a:accent1>
        <a:srgbClr val="00508E"/>
      </a:accent1>
      <a:accent2>
        <a:srgbClr val="21AEB1"/>
      </a:accent2>
      <a:accent3>
        <a:srgbClr val="B0C524"/>
      </a:accent3>
      <a:accent4>
        <a:srgbClr val="E62F44"/>
      </a:accent4>
      <a:accent5>
        <a:srgbClr val="E83A8C"/>
      </a:accent5>
      <a:accent6>
        <a:srgbClr val="973E8E"/>
      </a:accent6>
      <a:hlink>
        <a:srgbClr val="19407E"/>
      </a:hlink>
      <a:folHlink>
        <a:srgbClr val="973E8E"/>
      </a:folHlink>
    </a:clrScheme>
    <a:fontScheme name="SHdZ">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36000" rIns="0" bIns="0" rtlCol="0">
        <a:normAutofit/>
      </a:bodyPr>
      <a:lstStyle>
        <a:defPPr algn="l">
          <a:defRPr sz="2000" dirty="0" err="1" smtClean="0"/>
        </a:defPPr>
      </a:lstStyle>
    </a:txDef>
  </a:objectDefaults>
  <a:extraClrSchemeLst/>
  <a:extLst>
    <a:ext uri="{05A4C25C-085E-4340-85A3-A5531E510DB2}">
      <thm15:themeFamily xmlns:thm15="http://schemas.microsoft.com/office/thememl/2012/main" name="SHdZ_PowerPoint-Layout-03.potx" id="{C7250B20-AE26-4FE6-9954-892EB99A2D52}" vid="{9FD27B10-6318-48DD-BD9D-70F32BDFA86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846</Words>
  <Application>Microsoft Office PowerPoint</Application>
  <PresentationFormat>Breitbild</PresentationFormat>
  <Paragraphs>97</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Open Sans</vt:lpstr>
      <vt:lpstr>Symbol</vt:lpstr>
      <vt:lpstr>Wingdings</vt:lpstr>
      <vt:lpstr>Office</vt:lpstr>
      <vt:lpstr>Selbsthilfe der Zukunft Mustervortrag</vt:lpstr>
      <vt:lpstr>Inhalt</vt:lpstr>
      <vt:lpstr>Ausgangslage</vt:lpstr>
      <vt:lpstr>Ausgangslage</vt:lpstr>
      <vt:lpstr>Öffnung der Selbsthilfe für Menschen mit Migrationshintergrund </vt:lpstr>
      <vt:lpstr>Öffnung der Selbsthilfe für Menschen mit Migrationshintergrund </vt:lpstr>
      <vt:lpstr>Identifizierung der Zielgruppe</vt:lpstr>
      <vt:lpstr>Die Ansprache </vt:lpstr>
      <vt:lpstr>Die Ansprache </vt:lpstr>
      <vt:lpstr>Konkrete Schritte zur Öffnung der Selbsthilfe für Menschen mit Migrationshintergrund</vt:lpstr>
      <vt:lpstr>Konkrete Schritte zur Öffnung der Selbsthilfe für Menschen mit Migrationshintergrund</vt:lpstr>
      <vt:lpstr>Konkrete Schritte zur Öffnung der Selbsthilfe für Menschen mit Migrationshintergrund</vt:lpstr>
      <vt:lpstr>Konkrete Schritte zur Öffnung der Selbsthilfe für Menschen mit Migrationshintergrund</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Danuta Sojka-Pokorski</dc:creator>
  <cp:lastModifiedBy>Eva Kauenhowen</cp:lastModifiedBy>
  <cp:revision>121</cp:revision>
  <dcterms:created xsi:type="dcterms:W3CDTF">2022-01-12T13:03:38Z</dcterms:created>
  <dcterms:modified xsi:type="dcterms:W3CDTF">2022-03-07T15:05:52Z</dcterms:modified>
</cp:coreProperties>
</file>